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7"/>
  </p:notesMasterIdLst>
  <p:handoutMasterIdLst>
    <p:handoutMasterId r:id="rId98"/>
  </p:handoutMasterIdLst>
  <p:sldIdLst>
    <p:sldId id="339" r:id="rId2"/>
    <p:sldId id="257" r:id="rId3"/>
    <p:sldId id="258" r:id="rId4"/>
    <p:sldId id="377" r:id="rId5"/>
    <p:sldId id="259" r:id="rId6"/>
    <p:sldId id="261" r:id="rId7"/>
    <p:sldId id="270" r:id="rId8"/>
    <p:sldId id="260" r:id="rId9"/>
    <p:sldId id="262" r:id="rId10"/>
    <p:sldId id="263" r:id="rId11"/>
    <p:sldId id="334" r:id="rId12"/>
    <p:sldId id="333" r:id="rId13"/>
    <p:sldId id="265" r:id="rId14"/>
    <p:sldId id="266" r:id="rId15"/>
    <p:sldId id="340" r:id="rId16"/>
    <p:sldId id="342" r:id="rId17"/>
    <p:sldId id="367" r:id="rId18"/>
    <p:sldId id="379" r:id="rId19"/>
    <p:sldId id="382" r:id="rId20"/>
    <p:sldId id="369" r:id="rId21"/>
    <p:sldId id="370" r:id="rId22"/>
    <p:sldId id="343" r:id="rId23"/>
    <p:sldId id="273" r:id="rId24"/>
    <p:sldId id="371" r:id="rId25"/>
    <p:sldId id="293" r:id="rId26"/>
    <p:sldId id="385" r:id="rId27"/>
    <p:sldId id="375" r:id="rId28"/>
    <p:sldId id="373" r:id="rId29"/>
    <p:sldId id="296" r:id="rId30"/>
    <p:sldId id="374" r:id="rId31"/>
    <p:sldId id="294" r:id="rId32"/>
    <p:sldId id="295" r:id="rId33"/>
    <p:sldId id="275" r:id="rId34"/>
    <p:sldId id="298" r:id="rId35"/>
    <p:sldId id="346" r:id="rId36"/>
    <p:sldId id="380" r:id="rId37"/>
    <p:sldId id="344" r:id="rId38"/>
    <p:sldId id="378" r:id="rId39"/>
    <p:sldId id="345" r:id="rId40"/>
    <p:sldId id="366" r:id="rId41"/>
    <p:sldId id="363" r:id="rId42"/>
    <p:sldId id="299" r:id="rId43"/>
    <p:sldId id="291" r:id="rId44"/>
    <p:sldId id="290" r:id="rId45"/>
    <p:sldId id="335" r:id="rId46"/>
    <p:sldId id="289" r:id="rId47"/>
    <p:sldId id="337" r:id="rId48"/>
    <p:sldId id="341" r:id="rId49"/>
    <p:sldId id="332" r:id="rId50"/>
    <p:sldId id="336" r:id="rId51"/>
    <p:sldId id="279" r:id="rId52"/>
    <p:sldId id="306" r:id="rId53"/>
    <p:sldId id="307" r:id="rId54"/>
    <p:sldId id="347" r:id="rId55"/>
    <p:sldId id="308" r:id="rId56"/>
    <p:sldId id="384" r:id="rId57"/>
    <p:sldId id="351" r:id="rId58"/>
    <p:sldId id="313" r:id="rId59"/>
    <p:sldId id="350" r:id="rId60"/>
    <p:sldId id="348" r:id="rId61"/>
    <p:sldId id="352" r:id="rId62"/>
    <p:sldId id="354" r:id="rId63"/>
    <p:sldId id="360" r:id="rId64"/>
    <p:sldId id="364" r:id="rId65"/>
    <p:sldId id="353" r:id="rId66"/>
    <p:sldId id="355" r:id="rId67"/>
    <p:sldId id="318" r:id="rId68"/>
    <p:sldId id="309" r:id="rId69"/>
    <p:sldId id="310" r:id="rId70"/>
    <p:sldId id="358" r:id="rId71"/>
    <p:sldId id="312" r:id="rId72"/>
    <p:sldId id="359" r:id="rId73"/>
    <p:sldId id="311" r:id="rId74"/>
    <p:sldId id="356" r:id="rId75"/>
    <p:sldId id="324" r:id="rId76"/>
    <p:sldId id="357" r:id="rId77"/>
    <p:sldId id="301" r:id="rId78"/>
    <p:sldId id="361" r:id="rId79"/>
    <p:sldId id="362" r:id="rId80"/>
    <p:sldId id="302" r:id="rId81"/>
    <p:sldId id="268" r:id="rId82"/>
    <p:sldId id="303" r:id="rId83"/>
    <p:sldId id="304" r:id="rId84"/>
    <p:sldId id="376" r:id="rId85"/>
    <p:sldId id="320" r:id="rId86"/>
    <p:sldId id="383" r:id="rId87"/>
    <p:sldId id="321" r:id="rId88"/>
    <p:sldId id="381" r:id="rId89"/>
    <p:sldId id="325" r:id="rId90"/>
    <p:sldId id="282" r:id="rId91"/>
    <p:sldId id="284" r:id="rId92"/>
    <p:sldId id="283" r:id="rId93"/>
    <p:sldId id="286" r:id="rId94"/>
    <p:sldId id="287" r:id="rId95"/>
    <p:sldId id="288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3" autoAdjust="0"/>
    <p:restoredTop sz="94660"/>
  </p:normalViewPr>
  <p:slideViewPr>
    <p:cSldViewPr>
      <p:cViewPr varScale="1">
        <p:scale>
          <a:sx n="87" d="100"/>
          <a:sy n="87" d="100"/>
        </p:scale>
        <p:origin x="-159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74"/>
    </p:cViewPr>
  </p:sorter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17C47-CC67-42FC-9B97-9996E1B64688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D2CA8-4AFA-4E9D-8FA4-C5AD13C7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6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0227C-E4FA-4C80-887A-EE116EC9A5B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8A205-3EB2-42C2-AA5A-6882D13A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Drive</a:t>
            </a:r>
            <a:r>
              <a:rPr lang="en-US" baseline="0" dirty="0" smtClean="0"/>
              <a:t> also include 5 GB “cloud</a:t>
            </a:r>
            <a:r>
              <a:rPr lang="en-US" baseline="0" smtClean="0"/>
              <a:t>” storage.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29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effects, fonts, shapes, distortions, doodling, retouching, layers, recolor, morphing, and curves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9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94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 and organize anything-- bookmarks, highlights, note, pictures, and screenshots.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video courses and academic lectures from leading colleges and universities</a:t>
            </a:r>
            <a:endParaRPr lang="en-US" sz="1200" u="sng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25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3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use it for free for your first 2,000 subscribers to your email list.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22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lets you record a thirty second message with a computer microphone. You then get a unique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address that you can share. No registration is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9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million users as of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34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pitchFamily="34" charset="0"/>
              </a:rPr>
              <a:t>form online groups and create private </a:t>
            </a:r>
            <a:r>
              <a:rPr lang="en-US" dirty="0" err="1" smtClean="0">
                <a:latin typeface="Calibri" pitchFamily="34" charset="0"/>
              </a:rPr>
              <a:t>listserves</a:t>
            </a:r>
            <a:r>
              <a:rPr lang="en-US" dirty="0" smtClean="0">
                <a:latin typeface="Calibri" pitchFamily="34" charset="0"/>
              </a:rPr>
              <a:t> and web addresses; shared calendar; send </a:t>
            </a:r>
            <a:r>
              <a:rPr lang="en-US" dirty="0" err="1" smtClean="0">
                <a:latin typeface="Calibri" pitchFamily="34" charset="0"/>
              </a:rPr>
              <a:t>eMail</a:t>
            </a:r>
            <a:r>
              <a:rPr lang="en-US" dirty="0" smtClean="0">
                <a:latin typeface="Calibri" pitchFamily="34" charset="0"/>
              </a:rPr>
              <a:t>, text, and voice messages; manage files in a shared folder; a to-do list feature, which allows users to assign tasks with due dates to group members, making for mini-projects within a larger project easier and ability of all members to share their computer screens over the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2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88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8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Pixlr-O-</a:t>
            </a:r>
            <a:r>
              <a:rPr lang="en-US" baseline="0" dirty="0" err="1" smtClean="0"/>
              <a:t>Matic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A205-3EB2-42C2-AA5A-6882D13AD7C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5B6B7C4-0105-4022-AC1E-4B7BBBAD126B}" type="datetimeFigureOut">
              <a:rPr lang="en-US" smtClean="0"/>
              <a:t>10/25/2012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26A4637-AEB4-4882-9648-18EDFB8BD7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google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ho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m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thinkfree.com/main.jsp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www-03.ibm.com/software/lotus/symphony/home.nsf/home" TargetMode="External"/><Relationship Id="rId7" Type="http://schemas.openxmlformats.org/officeDocument/2006/relationships/hyperlink" Target="http://www.openoffice.org/" TargetMode="External"/><Relationship Id="rId2" Type="http://schemas.openxmlformats.org/officeDocument/2006/relationships/hyperlink" Target="http://www.calligra-suite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://www.neooffice.org/favicon.png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hyperlink" Target="http://www.paperrater.com/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hyperlink" Target="http://www.textfixer.com/tools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ailchimp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hyperlink" Target="http://www.signupgenius.com/index.cfm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hyperlink" Target="http://www.livetimeonline.com/timesheet/home.aspx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hyperlink" Target="http://www.doodle.com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roak.i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hyperlink" Target="https://secure.logmein.com/products/free/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hyperlink" Target="http://www.filedropper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tmp"/><Relationship Id="rId4" Type="http://schemas.openxmlformats.org/officeDocument/2006/relationships/hyperlink" Target="http://wikisend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hyperlink" Target="https://www.wetransfer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hyperlink" Target="https://www.box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boxify.me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tmp"/><Relationship Id="rId4" Type="http://schemas.openxmlformats.org/officeDocument/2006/relationships/hyperlink" Target="http://megashares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hyperlink" Target="http://www.mediafire.com/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hyperlink" Target="http://www.amazon.com/gp/feature.html/ref=sa_menu_acd_lrn2?ie=UTF8&amp;docId=1000796931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hyperlink" Target="http://www.kadoo.com/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4shared.com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hyperlink" Target="https://www.cx.com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mp"/><Relationship Id="rId3" Type="http://schemas.openxmlformats.org/officeDocument/2006/relationships/hyperlink" Target="https://www.dropbox.com/" TargetMode="External"/><Relationship Id="rId7" Type="http://schemas.openxmlformats.org/officeDocument/2006/relationships/hyperlink" Target="https://itunes.apple.com/us/app/dropphox-snap-send-to-dropbox/id411118930?mt=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tmp"/><Relationship Id="rId5" Type="http://schemas.openxmlformats.org/officeDocument/2006/relationships/hyperlink" Target="https://beta.airdropper.com/" TargetMode="External"/><Relationship Id="rId4" Type="http://schemas.openxmlformats.org/officeDocument/2006/relationships/image" Target="../media/image43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hyperlink" Target="https://spideroak.com/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iggio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hyperlink" Target="http://vyew.com/s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hyperlink" Target="http://www.screenleap.com/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hyperlink" Target="http://flashmeeting.e2bn.net/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hyperlink" Target="https://www.taskado.com/index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hyperlink" Target="http://www.chatzy.com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hyperlink" Target="http://www.freeconferencecall.com/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hyperlink" Target="http://cosketch.com/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hyperlink" Target="http://www.kizoa.com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slidestaxx.com/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casmo.com/" TargetMode="External"/><Relationship Id="rId7" Type="http://schemas.openxmlformats.org/officeDocument/2006/relationships/image" Target="../media/image60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hyperlink" Target="http://www.vcasmo.com/cat/Instructional" TargetMode="External"/><Relationship Id="rId4" Type="http://schemas.openxmlformats.org/officeDocument/2006/relationships/image" Target="../media/image5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prezi.com/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tmp"/><Relationship Id="rId5" Type="http://schemas.openxmlformats.org/officeDocument/2006/relationships/image" Target="../media/image63.png"/><Relationship Id="rId4" Type="http://schemas.openxmlformats.org/officeDocument/2006/relationships/hyperlink" Target="http://www.photoshow.com/home/start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hyperlink" Target="http://www.helloslide.com/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brainshark.com/mybrainshark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authorstream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images.sjsu.edu/" TargetMode="External"/><Relationship Id="rId7" Type="http://schemas.openxmlformats.org/officeDocument/2006/relationships/image" Target="../media/image71.png"/><Relationship Id="rId2" Type="http://schemas.openxmlformats.org/officeDocument/2006/relationships/hyperlink" Target="http://www.freedigitalphotos.net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://www.wpclipart.co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4freephotos.com/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hyperlink" Target="http://www.flickr.com/creativecommons/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hyperlink" Target="http://commons.wikimedia.org/wiki/Main_Page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tutorialblog.org/25-places-to-find-awesome-stock-photos-%E2%80%94-free-and-cheap/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mp"/><Relationship Id="rId2" Type="http://schemas.openxmlformats.org/officeDocument/2006/relationships/hyperlink" Target="http://www.animationlibrary.com/browse/" TargetMode="Externa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ixlr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fotoflexer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hyperlink" Target="http://www.ribbet.com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hyperlink" Target="http://skitch.com/" TargetMode="Externa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hyperlink" Target="http://www.sumopaint.com/start/" TargetMode="Externa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hyperlink" Target="http://www.tagxedo.com/app.html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hyperlink" Target="http://app.prntscr.com/" TargetMode="Externa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hyperlink" Target="http://www.fatpaint.com/" TargetMode="Externa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bighugelabs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tmp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hyperlink" Target="http://camstudio.org/" TargetMode="Externa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screenr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hyperlink" Target="http://www.techsmith.com/jing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hyperlink" Target="http://www.tubechop.com/" TargetMode="Externa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www.creazaeducation.com/" TargetMode="Externa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hyperlink" Target="http://animoto.com/" TargetMode="Externa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goanimate.com/" TargetMode="Externa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hyperlink" Target="http://www.livebinders.com/" TargetMode="Externa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2" Type="http://schemas.openxmlformats.org/officeDocument/2006/relationships/hyperlink" Target="http://www.only2clicks.com/home.php?cat=472733" TargetMode="Externa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igo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tm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mp"/><Relationship Id="rId2" Type="http://schemas.openxmlformats.org/officeDocument/2006/relationships/hyperlink" Target="http://evernote.com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www.symbaloo.com/" TargetMode="Externa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mp"/><Relationship Id="rId2" Type="http://schemas.openxmlformats.org/officeDocument/2006/relationships/hyperlink" Target="http://10minutemail.com/10MinuteMail/index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tmp"/><Relationship Id="rId4" Type="http://schemas.openxmlformats.org/officeDocument/2006/relationships/hyperlink" Target="http://www.yopmail.com/en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guerrillamail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tmp"/><Relationship Id="rId4" Type="http://schemas.openxmlformats.org/officeDocument/2006/relationships/hyperlink" Target="http://www.mailinator.com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lists.econsultant.com/top-disposable-email-services-websites.html" TargetMode="Externa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hyperlink" Target="http://www.similarsitesearch.com/" TargetMode="Externa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hyperlink" Target="http://www.instagrok.com/grok/?query=volunteers" TargetMode="Externa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mp"/><Relationship Id="rId2" Type="http://schemas.openxmlformats.org/officeDocument/2006/relationships/hyperlink" Target="http://www.net4tv.com/net4TV/music/freeloops.htm" TargetMode="Externa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://www.onlineuniversities.com/blog/2010/01/100-incredible-educational-virtual-tours-you-dont-want-to-miss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demicearth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tm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mp"/><Relationship Id="rId2" Type="http://schemas.openxmlformats.org/officeDocument/2006/relationships/hyperlink" Target="http://www.allmyfaves.com/" TargetMode="Externa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zoo.com/" TargetMode="External"/><Relationship Id="rId2" Type="http://schemas.openxmlformats.org/officeDocument/2006/relationships/hyperlink" Target="http://popurls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howjsay.com/" TargetMode="External"/><Relationship Id="rId4" Type="http://schemas.openxmlformats.org/officeDocument/2006/relationships/hyperlink" Target="http://www.vitalchek.com/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unauza.com/2010/06/8-of-best-online-backup-services-for.html" TargetMode="Externa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chlearning.com/blogs/37254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1343" y="1981200"/>
            <a:ext cx="6400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Started in 1990 originally only included </a:t>
            </a:r>
            <a:r>
              <a:rPr lang="en-US" sz="24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Word, Excel, and PowerPoint.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As of 2009 </a:t>
            </a:r>
            <a:r>
              <a:rPr lang="en-US" sz="24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eighty percent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of enterprises were using some form of Office.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Microsoft 2013 is coming out soon &amp; will be $140 to $400, will run on computers and tablets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What can be used as a </a:t>
            </a:r>
            <a:r>
              <a:rPr lang="en-US" sz="24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substitute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???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 bwMode="auto">
          <a:xfrm>
            <a:off x="1828800" y="1981200"/>
            <a:ext cx="1007669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8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My Drive - Google Drive#my-drive - Windows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2" b="8877"/>
          <a:stretch/>
        </p:blipFill>
        <p:spPr>
          <a:xfrm>
            <a:off x="1260475" y="3028950"/>
            <a:ext cx="6827519" cy="2667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 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 D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rive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Goog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82563"/>
            <a:ext cx="110490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 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 D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rive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6" name="Picture 4" descr="Goog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30163"/>
            <a:ext cx="110490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981200"/>
            <a:ext cx="1138726" cy="88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6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1386"/>
            <a:ext cx="1065212" cy="36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More Than 6 Million Users Work Online With Zoho - Windows Internet Explor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27890" r="19375" b="20226"/>
          <a:stretch/>
        </p:blipFill>
        <p:spPr>
          <a:xfrm>
            <a:off x="990600" y="2666998"/>
            <a:ext cx="7243580" cy="32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6554" y="1895475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haroni" pitchFamily="2" charset="-79"/>
                <a:cs typeface="Aharoni" pitchFamily="2" charset="-79"/>
                <a:hlinkClick r:id="rId2"/>
              </a:rPr>
              <a:t>ThinkFree</a:t>
            </a:r>
            <a:endParaRPr lang="en-US" sz="2400" dirty="0" smtClean="0">
              <a:latin typeface="Aharoni" pitchFamily="2" charset="-79"/>
              <a:cs typeface="Aharoni" pitchFamily="2" charset="-79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" b="19287"/>
          <a:stretch/>
        </p:blipFill>
        <p:spPr bwMode="auto">
          <a:xfrm>
            <a:off x="1295400" y="2371724"/>
            <a:ext cx="6787090" cy="38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4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057400"/>
            <a:ext cx="623751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F09"/>
              </a:buClr>
              <a:buNone/>
            </a:pPr>
            <a:r>
              <a:rPr lang="en-US" sz="2400" b="1" u="sng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Downloadable Options</a:t>
            </a:r>
          </a:p>
          <a:p>
            <a:pPr lvl="0">
              <a:buClr>
                <a:srgbClr val="F07F09"/>
              </a:buClr>
            </a:pPr>
            <a:r>
              <a:rPr lang="en-US" sz="2200" dirty="0">
                <a:solidFill>
                  <a:prstClr val="black"/>
                </a:solidFill>
                <a:latin typeface="Calibri" pitchFamily="34" charset="0"/>
              </a:rPr>
              <a:t>          </a:t>
            </a:r>
            <a:endParaRPr lang="en-US" sz="2200" dirty="0" smtClean="0">
              <a:solidFill>
                <a:prstClr val="black"/>
              </a:solidFill>
              <a:latin typeface="Calibri" pitchFamily="34" charset="0"/>
            </a:endParaRPr>
          </a:p>
          <a:p>
            <a:pPr lvl="0">
              <a:buClr>
                <a:srgbClr val="F07F09"/>
              </a:buClr>
            </a:pPr>
            <a:r>
              <a:rPr lang="en-US" sz="2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</a:rPr>
              <a:t>                  </a:t>
            </a:r>
            <a:r>
              <a:rPr lang="en-US" sz="2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Lotus </a:t>
            </a:r>
            <a:r>
              <a:rPr lang="en-US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Symphony (Windows)</a:t>
            </a:r>
          </a:p>
          <a:p>
            <a:pPr lvl="0">
              <a:buClr>
                <a:srgbClr val="F07F09"/>
              </a:buClr>
              <a:buNone/>
            </a:pPr>
            <a:endParaRPr lang="en-US" sz="22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lvl="0">
              <a:buClr>
                <a:srgbClr val="F07F09"/>
              </a:buClr>
            </a:pPr>
            <a:r>
              <a:rPr lang="pt-BR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     </a:t>
            </a:r>
            <a:r>
              <a:rPr lang="pt-BR" sz="2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           Neo </a:t>
            </a:r>
            <a:r>
              <a:rPr lang="pt-BR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Office (Mac OS X)</a:t>
            </a:r>
          </a:p>
          <a:p>
            <a:pPr lvl="0">
              <a:buClr>
                <a:srgbClr val="F07F09"/>
              </a:buClr>
              <a:buNone/>
            </a:pPr>
            <a:endParaRPr lang="pt-BR" sz="22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lvl="0">
              <a:buClr>
                <a:srgbClr val="F07F09"/>
              </a:buClr>
            </a:pPr>
            <a:r>
              <a:rPr lang="en-US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                     </a:t>
            </a:r>
            <a:r>
              <a:rPr lang="en-US" sz="2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       </a:t>
            </a:r>
          </a:p>
          <a:p>
            <a:pPr lvl="0">
              <a:buClr>
                <a:srgbClr val="F07F09"/>
              </a:buClr>
            </a:pPr>
            <a:r>
              <a:rPr lang="en-US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                    (</a:t>
            </a:r>
            <a:r>
              <a:rPr lang="pt-BR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Windows, Mac OS X, Linux)</a:t>
            </a:r>
          </a:p>
          <a:p>
            <a:pPr lvl="0">
              <a:buClr>
                <a:srgbClr val="F07F09"/>
              </a:buClr>
              <a:buNone/>
            </a:pPr>
            <a:endParaRPr lang="en-US" sz="22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lvl="0">
              <a:buClr>
                <a:srgbClr val="F07F09"/>
              </a:buClr>
            </a:pPr>
            <a:r>
              <a:rPr lang="en-US" sz="2200" b="1" dirty="0" err="1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  <a:hlinkClick r:id="rId2"/>
              </a:rPr>
              <a:t>Calligra</a:t>
            </a:r>
            <a:r>
              <a:rPr lang="en-US" sz="2200" b="1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  <a:hlinkClick r:id="rId2"/>
              </a:rPr>
              <a:t> </a:t>
            </a:r>
            <a:r>
              <a:rPr lang="en-US" sz="2200" b="1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  <a:hlinkClick r:id="rId2"/>
              </a:rPr>
              <a:t>Suite</a:t>
            </a:r>
            <a:r>
              <a:rPr lang="en-US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  <a:hlinkClick r:id="rId2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has both office &amp; graphic </a:t>
            </a:r>
            <a:r>
              <a:rPr lang="en-US" sz="2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apps </a:t>
            </a:r>
            <a:r>
              <a:rPr lang="en-US" sz="2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(runs on Windows, Linux; as well as mobile version)</a:t>
            </a:r>
          </a:p>
          <a:p>
            <a:endParaRPr lang="en-US" dirty="0"/>
          </a:p>
        </p:txBody>
      </p:sp>
      <p:pic>
        <p:nvPicPr>
          <p:cNvPr id="4" name="Picture 3" descr="File:Lotus Symphony icon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626" y="2590800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ile:NeoOffice icon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7157" y="3324225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638" y="4267200"/>
            <a:ext cx="981756" cy="58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4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Free Online Grammar Check, Spelling, and More | PaperRater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0407" r="9791" b="8109"/>
          <a:stretch/>
        </p:blipFill>
        <p:spPr>
          <a:xfrm>
            <a:off x="990600" y="2133600"/>
            <a:ext cx="73723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Text Fixer - Online Text Tool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t="20215" r="11146" b="7917"/>
          <a:stretch/>
        </p:blipFill>
        <p:spPr>
          <a:xfrm>
            <a:off x="1066800" y="1957386"/>
            <a:ext cx="7182717" cy="37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Email Marketing and Email List Manager | MailChimp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9254" r="17500"/>
          <a:stretch/>
        </p:blipFill>
        <p:spPr>
          <a:xfrm>
            <a:off x="1447800" y="1905000"/>
            <a:ext cx="6038850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SignUpGenius.com: Free Online Sign Up Form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9254" r="17604"/>
          <a:stretch/>
        </p:blipFill>
        <p:spPr>
          <a:xfrm>
            <a:off x="914400" y="1828800"/>
            <a:ext cx="5454645" cy="3615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0" y="3429000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Print sign in sheets, calendar summaries and rosters, export data including basic hours</a:t>
            </a:r>
          </a:p>
        </p:txBody>
      </p:sp>
    </p:spTree>
    <p:extLst>
      <p:ext uri="{BB962C8B-B14F-4D97-AF65-F5344CB8AC3E}">
        <p14:creationId xmlns:p14="http://schemas.microsoft.com/office/powerpoint/2010/main" val="4274879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Free TimeSheet - Live Time Onlin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19254" r="17857"/>
          <a:stretch/>
        </p:blipFill>
        <p:spPr>
          <a:xfrm>
            <a:off x="1567542" y="1926771"/>
            <a:ext cx="5943601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4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70C0"/>
                </a:solidFill>
                <a:effectLst/>
                <a:latin typeface="Baveuse" pitchFamily="2" charset="0"/>
              </a:rPr>
              <a:t>Web 2.0 and </a:t>
            </a:r>
            <a:r>
              <a:rPr lang="en-US" sz="3600" dirty="0">
                <a:solidFill>
                  <a:srgbClr val="0070C0"/>
                </a:solidFill>
                <a:effectLst/>
                <a:latin typeface="Baveuse" pitchFamily="2" charset="0"/>
              </a:rPr>
              <a:t>You </a:t>
            </a:r>
            <a:r>
              <a:rPr lang="en-US" sz="3600" dirty="0" smtClean="0">
                <a:solidFill>
                  <a:srgbClr val="0070C0"/>
                </a:solidFill>
                <a:effectLst/>
                <a:latin typeface="Baveuse" pitchFamily="2" charset="0"/>
              </a:rPr>
              <a:t>– </a:t>
            </a:r>
            <a:r>
              <a:rPr lang="en-US" sz="3600" dirty="0">
                <a:solidFill>
                  <a:srgbClr val="0070C0"/>
                </a:solidFill>
                <a:effectLst/>
                <a:latin typeface="Baveuse" pitchFamily="2" charset="0"/>
              </a:rPr>
              <a:t/>
            </a:r>
            <a:br>
              <a:rPr lang="en-US" sz="3600" dirty="0">
                <a:solidFill>
                  <a:srgbClr val="0070C0"/>
                </a:solidFill>
                <a:effectLst/>
                <a:latin typeface="Baveuse" pitchFamily="2" charset="0"/>
              </a:rPr>
            </a:br>
            <a:r>
              <a:rPr lang="en-US" sz="3600" dirty="0" smtClean="0">
                <a:solidFill>
                  <a:srgbClr val="0070C0"/>
                </a:solidFill>
                <a:effectLst/>
                <a:latin typeface="Baveuse" pitchFamily="2" charset="0"/>
              </a:rPr>
              <a:t> What “tools” are out there?</a:t>
            </a:r>
            <a:endParaRPr lang="en-US" sz="3600" dirty="0">
              <a:solidFill>
                <a:srgbClr val="0070C0"/>
              </a:solidFill>
              <a:latin typeface="Baveuse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657600"/>
            <a:ext cx="5712179" cy="1524000"/>
          </a:xfrm>
        </p:spPr>
        <p:txBody>
          <a:bodyPr/>
          <a:lstStyle/>
          <a:p>
            <a:pPr algn="l"/>
            <a:r>
              <a:rPr lang="en-US" b="1" dirty="0" smtClean="0"/>
              <a:t>             </a:t>
            </a:r>
            <a:r>
              <a:rPr lang="en-US" sz="2000" dirty="0" smtClean="0"/>
              <a:t>Presented by</a:t>
            </a:r>
          </a:p>
          <a:p>
            <a:pPr algn="l"/>
            <a:r>
              <a:rPr lang="en-US" sz="2000" dirty="0"/>
              <a:t> </a:t>
            </a:r>
            <a:r>
              <a:rPr lang="en-US" sz="2000" dirty="0" smtClean="0"/>
              <a:t>                    Linda DeVore</a:t>
            </a:r>
          </a:p>
          <a:p>
            <a:pPr algn="l"/>
            <a:r>
              <a:rPr lang="en-US" sz="2000" dirty="0"/>
              <a:t> </a:t>
            </a:r>
            <a:r>
              <a:rPr lang="en-US" sz="2000" dirty="0" smtClean="0"/>
              <a:t>                        October 27, 2012 </a:t>
            </a:r>
            <a:endParaRPr 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5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Doodle: easy scheduling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19062" r="24375"/>
          <a:stretch/>
        </p:blipFill>
        <p:spPr>
          <a:xfrm>
            <a:off x="2152650" y="1895474"/>
            <a:ext cx="4762500" cy="4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croak.it! - speak to the web!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19254" r="30416" b="4035"/>
          <a:stretch/>
        </p:blipFill>
        <p:spPr>
          <a:xfrm>
            <a:off x="1371600" y="2133600"/>
            <a:ext cx="5926937" cy="35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/>
          </a:p>
        </p:txBody>
      </p:sp>
      <p:pic>
        <p:nvPicPr>
          <p:cNvPr id="3" name="Picture 2" descr="Free Remote Access: Control Your Computer from Anywhere | LogMeIn Fre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9254" r="13438"/>
          <a:stretch/>
        </p:blipFill>
        <p:spPr>
          <a:xfrm>
            <a:off x="1162050" y="1905000"/>
            <a:ext cx="6753225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876425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buClr>
                <a:srgbClr val="F07F09"/>
              </a:buClr>
              <a:buNone/>
              <a:defRPr/>
            </a:pPr>
            <a:r>
              <a:rPr lang="en-US" sz="2000" u="sng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Online File </a:t>
            </a:r>
            <a:r>
              <a:rPr lang="en-US" sz="2000" u="sng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Sharing &amp; Storage</a:t>
            </a:r>
            <a:endParaRPr lang="en-US" sz="2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marL="274320" lvl="0" indent="-274320">
              <a:buClr>
                <a:srgbClr val="F07F09"/>
              </a:buClr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   </a:t>
            </a: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en-US" sz="2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Free File Hosting - Online Storage; Upload Mp3, Videos, Music. Backup File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9254" r="29480" b="21752"/>
          <a:stretch/>
        </p:blipFill>
        <p:spPr>
          <a:xfrm>
            <a:off x="1183958" y="3443256"/>
            <a:ext cx="3197542" cy="2354066"/>
          </a:xfrm>
          <a:prstGeom prst="rect">
            <a:avLst/>
          </a:prstGeom>
        </p:spPr>
      </p:pic>
      <p:pic>
        <p:nvPicPr>
          <p:cNvPr id="5" name="Picture 4" descr="Wikisend: free file sharing service - Windows Internet Explorer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20215" r="26042"/>
          <a:stretch/>
        </p:blipFill>
        <p:spPr>
          <a:xfrm>
            <a:off x="4953000" y="2057400"/>
            <a:ext cx="3124200" cy="27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/>
          </a:p>
        </p:txBody>
      </p:sp>
      <p:pic>
        <p:nvPicPr>
          <p:cNvPr id="3" name="Picture 2" descr="Sending big files the easy way - WeTransfer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4" t="33859" r="17188" b="12335"/>
          <a:stretch/>
        </p:blipFill>
        <p:spPr>
          <a:xfrm>
            <a:off x="1066800" y="1904998"/>
            <a:ext cx="2971800" cy="1939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0" y="2551652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2 GB limit/upload -              no storage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39" y="3923077"/>
            <a:ext cx="3107672" cy="206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433709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5 GB storage &amp; 100 MB file size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82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  <a:cs typeface="Aharoni" pitchFamily="2" charset="-79"/>
            </a:endParaRPr>
          </a:p>
        </p:txBody>
      </p:sp>
      <p:pic>
        <p:nvPicPr>
          <p:cNvPr id="3" name="Picture 2">
            <a:hlinkClick r:id="rId2"/>
          </p:cNvPr>
          <p:cNvPicPr/>
          <p:nvPr/>
        </p:nvPicPr>
        <p:blipFill rotWithShape="1">
          <a:blip r:embed="rId3"/>
          <a:srcRect l="24552" t="17672" r="24981" b="22341"/>
          <a:stretch/>
        </p:blipFill>
        <p:spPr bwMode="auto">
          <a:xfrm>
            <a:off x="4572000" y="1981200"/>
            <a:ext cx="3276600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5404" y="2438400"/>
            <a:ext cx="31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Provides a URL for a group to upload &amp; download files.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Megashares - Drag. Drop. Yup. The first site to provide FREE file hosting with drag n drop supp - Windows Internet Explorer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9062" r="21354" b="15795"/>
          <a:stretch/>
        </p:blipFill>
        <p:spPr>
          <a:xfrm>
            <a:off x="1066800" y="3886199"/>
            <a:ext cx="3352800" cy="1983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4495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10 GB upload limit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17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10" name="Picture 9" descr="Free Cloud Storage - MediaFir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19693" r="13571" b="13324"/>
          <a:stretch/>
        </p:blipFill>
        <p:spPr>
          <a:xfrm>
            <a:off x="1066799" y="2133600"/>
            <a:ext cx="6814459" cy="33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6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4" name="Picture 3" descr="Amazon Cloud Drive: Learn Mor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18870" r="6354" b="10415"/>
          <a:stretch/>
        </p:blipFill>
        <p:spPr>
          <a:xfrm>
            <a:off x="1143000" y="2438400"/>
            <a:ext cx="6934200" cy="28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54102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5 GB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7752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Kadoo Home | Welcome to your private video cloud : Kadoo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9062" r="17291"/>
          <a:stretch/>
        </p:blipFill>
        <p:spPr>
          <a:xfrm>
            <a:off x="1504950" y="2057400"/>
            <a:ext cx="6057900" cy="4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2100263"/>
            <a:ext cx="585946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51054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Online file sharing and storage - 15 GB free web space. Easy registration.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Multiple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file transfer.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Has a free synchronization program - 4Sync.com.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9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</a:t>
            </a:r>
            <a:r>
              <a:rPr lang="en-US" sz="2800" dirty="0" smtClean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05000"/>
            <a:ext cx="6196405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Today’s Agenda: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Office and Business Apps</a:t>
            </a:r>
          </a:p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File Storage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  <a:p>
            <a:r>
              <a:rPr lang="en-US" sz="20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</a:t>
            </a:r>
            <a:r>
              <a:rPr lang="en-US" sz="20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ollaboration Tools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Slide Show Tools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Images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Photo Editors/Tools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Video Tools</a:t>
            </a:r>
          </a:p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Bookmark/Favorites Storage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Disposable Email </a:t>
            </a:r>
            <a:r>
              <a:rPr lang="en-US" sz="2000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Addys</a:t>
            </a:r>
            <a:endParaRPr lang="en-US" sz="2000" dirty="0" smtClean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Miscellaneous Tools/Apps</a:t>
            </a:r>
          </a:p>
          <a:p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 marL="0" indent="0">
              <a:buNone/>
            </a:pP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endParaRPr lang="en-US" dirty="0" smtClean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45971"/>
            <a:ext cx="20447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69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4" name="Picture 3" descr="CX.com | 10 GB of Free File Storage – Sync, Store, Share All In The Cloud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0984" r="17396" b="4074"/>
          <a:stretch/>
        </p:blipFill>
        <p:spPr>
          <a:xfrm>
            <a:off x="1695450" y="2438400"/>
            <a:ext cx="5638799" cy="3529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905000"/>
            <a:ext cx="6553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u="sng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Online File Storage – Storage AND Synchronization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5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6" name="Picture 5" descr="Dropbox - Simplify your life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1" t="28286" r="34582" b="5419"/>
          <a:stretch/>
        </p:blipFill>
        <p:spPr>
          <a:xfrm>
            <a:off x="857250" y="2133600"/>
            <a:ext cx="3124200" cy="3286126"/>
          </a:xfrm>
          <a:prstGeom prst="rect">
            <a:avLst/>
          </a:prstGeom>
        </p:spPr>
      </p:pic>
      <p:pic>
        <p:nvPicPr>
          <p:cNvPr id="7" name="Picture 6" descr="AirDropper - Request a file from anyone. - Windows Internet Explorer">
            <a:hlinkClick r:id="rId5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19062" r="30833" b="17140"/>
          <a:stretch/>
        </p:blipFill>
        <p:spPr>
          <a:xfrm>
            <a:off x="5381625" y="1949627"/>
            <a:ext cx="2124075" cy="1880515"/>
          </a:xfrm>
          <a:prstGeom prst="rect">
            <a:avLst/>
          </a:prstGeom>
        </p:spPr>
      </p:pic>
      <p:pic>
        <p:nvPicPr>
          <p:cNvPr id="8" name="Picture 7" descr="DropPhox - Snap and send to Dropbox for iPhone 3GS, iPhone 4, iPhone 4S, iPhone 5, iPod touch ( - Windows Internet Explorer">
            <a:hlinkClick r:id="rId7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9062" r="33333" b="37317"/>
          <a:stretch/>
        </p:blipFill>
        <p:spPr>
          <a:xfrm>
            <a:off x="4154744" y="4114800"/>
            <a:ext cx="3922456" cy="1952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562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2 GB Storage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45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9549" y="5483512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Consolidated </a:t>
            </a:r>
            <a:r>
              <a:rPr lang="en-US" sz="16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online backup, sync, sharing, access &amp; storage solution for Windows, Mac OS X, and </a:t>
            </a:r>
            <a:r>
              <a:rPr lang="en-US" sz="16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Linux. </a:t>
            </a:r>
            <a:r>
              <a:rPr lang="en-US" sz="1600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2 </a:t>
            </a:r>
            <a:r>
              <a:rPr lang="en-US" sz="1600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GB for life</a:t>
            </a:r>
            <a:endParaRPr lang="en-US" sz="16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3581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SpiderOak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Picture 5" descr="Zero-Knowledge data backup, sync, access, storage and share from any device | SpiderOak.com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19254" r="21562"/>
          <a:stretch/>
        </p:blipFill>
        <p:spPr>
          <a:xfrm>
            <a:off x="2667000" y="1994851"/>
            <a:ext cx="4686340" cy="34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51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2133600"/>
            <a:ext cx="6096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F09"/>
              </a:buClr>
              <a:buNone/>
            </a:pPr>
            <a:r>
              <a:rPr lang="en-US" sz="2400" b="1" u="sng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Collaboration Tools</a:t>
            </a:r>
          </a:p>
          <a:p>
            <a:pPr lvl="0">
              <a:buClr>
                <a:srgbClr val="F07F09"/>
              </a:buClr>
              <a:buNone/>
            </a:pPr>
            <a:endParaRPr lang="en-US" b="1" u="sng" dirty="0" smtClean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lvl="0">
              <a:buClr>
                <a:srgbClr val="F07F09"/>
              </a:buClr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Criteria for Real Time Online Collaboration Tools:</a:t>
            </a:r>
            <a:endParaRPr lang="en-US" sz="2000" dirty="0" smtClean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  <a:p>
            <a:pPr lvl="0">
              <a:lnSpc>
                <a:spcPct val="150000"/>
              </a:lnSpc>
              <a:buClr>
                <a:srgbClr val="F07F09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* No software download is required.</a:t>
            </a:r>
          </a:p>
          <a:p>
            <a:pPr lvl="0">
              <a:lnSpc>
                <a:spcPct val="150000"/>
              </a:lnSpc>
              <a:buClr>
                <a:srgbClr val="F07F09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* It’s free.</a:t>
            </a:r>
          </a:p>
          <a:p>
            <a:pPr lvl="0">
              <a:lnSpc>
                <a:spcPct val="150000"/>
              </a:lnSpc>
              <a:buClr>
                <a:srgbClr val="F07F09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* No equipment is required other than, in some cases, a microphone.  A webcam needs to be optional.</a:t>
            </a:r>
          </a:p>
          <a:p>
            <a:pPr lvl="0">
              <a:lnSpc>
                <a:spcPct val="150000"/>
              </a:lnSpc>
              <a:buClr>
                <a:srgbClr val="F07F09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* Multiple users can collaborate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29559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>
            <a:hlinkClick r:id="rId3"/>
          </p:cNvPr>
          <p:cNvPicPr/>
          <p:nvPr/>
        </p:nvPicPr>
        <p:blipFill rotWithShape="1">
          <a:blip r:embed="rId4"/>
          <a:srcRect t="12251" r="1442" b="4843"/>
          <a:stretch/>
        </p:blipFill>
        <p:spPr bwMode="auto">
          <a:xfrm>
            <a:off x="1295400" y="2209800"/>
            <a:ext cx="6324600" cy="3352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07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Vyew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9446" r="17709" b="8494"/>
          <a:stretch/>
        </p:blipFill>
        <p:spPr>
          <a:xfrm>
            <a:off x="1019175" y="1990725"/>
            <a:ext cx="5715000" cy="3391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5486400"/>
            <a:ext cx="58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haroni" pitchFamily="2" charset="-79"/>
                <a:cs typeface="Aharoni" pitchFamily="2" charset="-79"/>
              </a:rPr>
              <a:t>Free for up to 10 people. Options for chat or talk.  </a:t>
            </a:r>
            <a:endParaRPr lang="en-US" sz="1600" b="1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013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Free Screen Sharing and Online Meeting Software | Screenleap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19831" r="2188" b="5611"/>
          <a:stretch/>
        </p:blipFill>
        <p:spPr>
          <a:xfrm>
            <a:off x="990600" y="2019300"/>
            <a:ext cx="7191375" cy="369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62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Flash Meeting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4" b="5265"/>
          <a:stretch/>
        </p:blipFill>
        <p:spPr>
          <a:xfrm>
            <a:off x="990600" y="1981200"/>
            <a:ext cx="7306006" cy="3028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51816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Registered user sets up room sends out invite with URL and password.  Chat or webcam accessible. </a:t>
            </a:r>
          </a:p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Record your meeting! 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037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Taskado - Because Life is a Project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9254" r="28437" b="25979"/>
          <a:stretch/>
        </p:blipFill>
        <p:spPr>
          <a:xfrm>
            <a:off x="990600" y="2209800"/>
            <a:ext cx="4341795" cy="2925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6900" y="2206109"/>
            <a:ext cx="2209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Tag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items and use the tag cloud to visualize your project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Organize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items in folders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Set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team member privileges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Attach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workflows to tasks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Cross-references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items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haroni" pitchFamily="2" charset="-79"/>
                <a:cs typeface="Aharoni" pitchFamily="2" charset="-79"/>
              </a:rPr>
              <a:t>Edit </a:t>
            </a:r>
            <a:r>
              <a:rPr lang="en-US" sz="1600" dirty="0">
                <a:latin typeface="Aharoni" pitchFamily="2" charset="-79"/>
                <a:cs typeface="Aharoni" pitchFamily="2" charset="-79"/>
              </a:rPr>
              <a:t>tracking &amp; history</a:t>
            </a:r>
            <a:endParaRPr lang="en-US" sz="1600" dirty="0">
              <a:effectLst/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4281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5" name="Picture 4" descr="Chatzy - Free Private Chat Room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19831" r="884" b="14450"/>
          <a:stretch/>
        </p:blipFill>
        <p:spPr>
          <a:xfrm>
            <a:off x="904875" y="2209800"/>
            <a:ext cx="7410449" cy="2687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181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Open it up. Send out invites. You can also use videos </a:t>
            </a:r>
          </a:p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from YouTube or </a:t>
            </a:r>
            <a:r>
              <a:rPr lang="en-US" dirty="0" err="1" smtClean="0">
                <a:latin typeface="Aharoni" pitchFamily="2" charset="-79"/>
                <a:cs typeface="Aharoni" pitchFamily="2" charset="-79"/>
              </a:rPr>
              <a:t>Vimeo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or an image.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09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57" y="609598"/>
            <a:ext cx="56483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Free Conference Call | Full Featured Free Conference Calling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19062" r="22292"/>
          <a:stretch/>
        </p:blipFill>
        <p:spPr>
          <a:xfrm>
            <a:off x="1952625" y="2057400"/>
            <a:ext cx="5153026" cy="4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Etherpad Lite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6556" r="30209" b="25788"/>
          <a:stretch/>
        </p:blipFill>
        <p:spPr>
          <a:xfrm>
            <a:off x="1371600" y="2628900"/>
            <a:ext cx="3590925" cy="236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215265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Type With Me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2628900"/>
            <a:ext cx="3048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haroni" pitchFamily="2" charset="-79"/>
                <a:cs typeface="Aharoni" pitchFamily="2" charset="-79"/>
              </a:rPr>
              <a:t>O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nline Text Collaboration Tool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Basic editing tools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Each document viewer sees the text change as it is being edited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Imports and exports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Built-in chat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1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CoSketch.com - Online Whiteboard Collaboration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19254" r="20312"/>
          <a:stretch/>
        </p:blipFill>
        <p:spPr>
          <a:xfrm>
            <a:off x="1676400" y="2057400"/>
            <a:ext cx="5486400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Free Slideshow and Collage Maker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19254" r="9791"/>
          <a:stretch/>
        </p:blipFill>
        <p:spPr>
          <a:xfrm>
            <a:off x="1295400" y="2514600"/>
            <a:ext cx="6677025" cy="3597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1967984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haroni" pitchFamily="2" charset="-79"/>
                <a:cs typeface="Aharoni" pitchFamily="2" charset="-79"/>
              </a:rPr>
              <a:t>Slide Shows: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5909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95301"/>
            <a:ext cx="6567013" cy="359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2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4098" name="Picture 2" descr="vcasmo - Hom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3716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995486"/>
            <a:ext cx="13716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#featured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7" t="20386" r="21459"/>
          <a:stretch/>
        </p:blipFill>
        <p:spPr>
          <a:xfrm>
            <a:off x="1971675" y="2381251"/>
            <a:ext cx="51530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2438400"/>
            <a:ext cx="708855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1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8194" name="Picture 2" descr="Roxio PhotoShow - Make Free Photo Slides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66688"/>
            <a:ext cx="1847850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oxio PhotoShow - Make Free Photo Slides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14288"/>
            <a:ext cx="1847850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057400"/>
            <a:ext cx="184785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photoshow.com/home/start - Windows Internet Explorer">
            <a:hlinkClick r:id="rId4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19254" r="16250"/>
          <a:stretch/>
        </p:blipFill>
        <p:spPr>
          <a:xfrm>
            <a:off x="1676400" y="2514599"/>
            <a:ext cx="5562600" cy="362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HelloSlide - Bring your slides to lif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9254" r="10521" b="3497"/>
          <a:stretch/>
        </p:blipFill>
        <p:spPr>
          <a:xfrm>
            <a:off x="893882" y="2057400"/>
            <a:ext cx="740239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2819400"/>
            <a:ext cx="579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It's </a:t>
            </a:r>
            <a:r>
              <a:rPr lang="en-US" dirty="0"/>
              <a:t>an unlimited "show and tell" </a:t>
            </a:r>
            <a:r>
              <a:rPr lang="en-US" b="1" dirty="0"/>
              <a:t>for free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Use </a:t>
            </a:r>
            <a:r>
              <a:rPr lang="en-US" dirty="0"/>
              <a:t>it for </a:t>
            </a:r>
            <a:r>
              <a:rPr lang="en-US" dirty="0" smtClean="0"/>
              <a:t>your business or yourself</a:t>
            </a:r>
            <a:r>
              <a:rPr lang="en-US" dirty="0"/>
              <a:t>.</a:t>
            </a:r>
          </a:p>
          <a:p>
            <a:r>
              <a:rPr lang="en-US" dirty="0"/>
              <a:t>Create voice-over presentations </a:t>
            </a:r>
          </a:p>
          <a:p>
            <a:r>
              <a:rPr lang="en-US" dirty="0"/>
              <a:t>Make talking photo albums </a:t>
            </a:r>
          </a:p>
          <a:p>
            <a:r>
              <a:rPr lang="en-US" dirty="0"/>
              <a:t>Upload a video or screencast </a:t>
            </a:r>
          </a:p>
          <a:p>
            <a:r>
              <a:rPr lang="en-US" dirty="0"/>
              <a:t>Narrate documents </a:t>
            </a:r>
          </a:p>
          <a:p>
            <a:r>
              <a:rPr lang="en-US" dirty="0"/>
              <a:t>Produce podcasts </a:t>
            </a:r>
          </a:p>
          <a:p>
            <a:r>
              <a:rPr lang="en-US" dirty="0"/>
              <a:t>Share your content </a:t>
            </a:r>
          </a:p>
          <a:p>
            <a:r>
              <a:rPr lang="en-US" dirty="0"/>
              <a:t>Buy valuable learning material </a:t>
            </a:r>
          </a:p>
          <a:p>
            <a:r>
              <a:rPr lang="en-US" dirty="0"/>
              <a:t>Promote what you like 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7" y="1981200"/>
            <a:ext cx="26098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9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4000" dirty="0">
                <a:latin typeface="Aharoni" pitchFamily="2" charset="-79"/>
                <a:cs typeface="Aharoni" pitchFamily="2" charset="-79"/>
              </a:rPr>
              <a:t>What is Web 2.0 and how is it different from the “</a:t>
            </a:r>
            <a:r>
              <a:rPr lang="en-US" sz="40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web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”?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1030" name="Picture 6" descr="C:\Users\riv\AppData\Local\Microsoft\Windows\Temporary Internet Files\Content.IE5\UWNNCW66\MP90031378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2819400" cy="19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1"/>
            <a:ext cx="2895600" cy="51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PowerPoint Presentations Online - Upload and Share on authorSTREAM - Windows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32321" r="30000" b="12144"/>
          <a:stretch/>
        </p:blipFill>
        <p:spPr>
          <a:xfrm>
            <a:off x="2514600" y="2638726"/>
            <a:ext cx="4495800" cy="34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1450" y="2133600"/>
            <a:ext cx="632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u="sng" dirty="0">
                <a:latin typeface="Aharoni" pitchFamily="2" charset="-79"/>
                <a:cs typeface="Aharoni" pitchFamily="2" charset="-79"/>
              </a:rPr>
              <a:t>Alternatives to Google </a:t>
            </a:r>
            <a:r>
              <a:rPr lang="en-US" sz="2400" b="1" u="sng" dirty="0" smtClean="0">
                <a:latin typeface="Aharoni" pitchFamily="2" charset="-79"/>
                <a:cs typeface="Aharoni" pitchFamily="2" charset="-79"/>
              </a:rPr>
              <a:t>Images:</a:t>
            </a:r>
          </a:p>
          <a:p>
            <a:pPr>
              <a:buNone/>
            </a:pPr>
            <a:endParaRPr lang="en-US" sz="2400" b="1" u="sng" dirty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r>
              <a:rPr lang="en-US" sz="2400" dirty="0" smtClean="0">
                <a:latin typeface="Aharoni" pitchFamily="2" charset="-79"/>
                <a:cs typeface="Aharoni" pitchFamily="2" charset="-79"/>
                <a:hlinkClick r:id="rId2"/>
              </a:rPr>
              <a:t>Free </a:t>
            </a:r>
            <a:r>
              <a:rPr lang="en-US" sz="2400" dirty="0">
                <a:latin typeface="Aharoni" pitchFamily="2" charset="-79"/>
                <a:cs typeface="Aharoni" pitchFamily="2" charset="-79"/>
                <a:hlinkClick r:id="rId2"/>
              </a:rPr>
              <a:t>Digital Photos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 free photos and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illustrations</a:t>
            </a:r>
          </a:p>
          <a:p>
            <a:pPr>
              <a:buNone/>
            </a:pPr>
            <a:endParaRPr lang="en-US" sz="2400" dirty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r>
              <a:rPr lang="en-US" sz="2400" dirty="0" smtClean="0">
                <a:latin typeface="Aharoni" pitchFamily="2" charset="-79"/>
                <a:cs typeface="Aharoni" pitchFamily="2" charset="-79"/>
                <a:hlinkClick r:id="rId3"/>
              </a:rPr>
              <a:t>World </a:t>
            </a:r>
            <a:r>
              <a:rPr lang="en-US" sz="2400" dirty="0">
                <a:latin typeface="Aharoni" pitchFamily="2" charset="-79"/>
                <a:cs typeface="Aharoni" pitchFamily="2" charset="-79"/>
                <a:hlinkClick r:id="rId3"/>
              </a:rPr>
              <a:t>Images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 80,000 images from California State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University</a:t>
            </a:r>
          </a:p>
          <a:p>
            <a:pPr>
              <a:buNone/>
            </a:pPr>
            <a:endParaRPr lang="en-US" sz="2400" dirty="0"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r>
              <a:rPr lang="en-US" sz="2400" dirty="0">
                <a:latin typeface="Aharoni" pitchFamily="2" charset="-79"/>
                <a:cs typeface="Aharoni" pitchFamily="2" charset="-79"/>
                <a:hlinkClick r:id="rId4"/>
              </a:rPr>
              <a:t>WP Clip Art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 photos and clip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art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0"/>
            <a:ext cx="450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343400"/>
            <a:ext cx="920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7" y="5410200"/>
            <a:ext cx="384175" cy="45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7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8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/>
          <p:nvPr/>
        </p:nvPicPr>
        <p:blipFill rotWithShape="1">
          <a:blip r:embed="rId3"/>
          <a:srcRect t="12251" r="1442" b="5127"/>
          <a:stretch/>
        </p:blipFill>
        <p:spPr bwMode="auto">
          <a:xfrm>
            <a:off x="1676400" y="2047874"/>
            <a:ext cx="6172200" cy="3286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54102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Public Domain and free photos from photographers who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are willing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to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share.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55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4" name="Picture 3" descr="Flickr: Creative Common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19446" r="19062"/>
          <a:stretch/>
        </p:blipFill>
        <p:spPr>
          <a:xfrm>
            <a:off x="1752600" y="2038350"/>
            <a:ext cx="5810250" cy="39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Wikimedia Common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4" r="2813"/>
          <a:stretch/>
        </p:blipFill>
        <p:spPr>
          <a:xfrm>
            <a:off x="940221" y="2209800"/>
            <a:ext cx="71061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49" y="2038350"/>
            <a:ext cx="7092246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2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Animation Library | All Categorie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8815" r="20238"/>
          <a:stretch/>
        </p:blipFill>
        <p:spPr>
          <a:xfrm>
            <a:off x="1828800" y="1883228"/>
            <a:ext cx="5464629" cy="402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11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Photo editor online - Pixlr.com edit image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9830" r="17395" b="10031"/>
          <a:stretch/>
        </p:blipFill>
        <p:spPr>
          <a:xfrm>
            <a:off x="1257299" y="2514600"/>
            <a:ext cx="6267451" cy="3476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204787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Aharoni" pitchFamily="2" charset="-79"/>
                <a:cs typeface="Aharoni" pitchFamily="2" charset="-79"/>
              </a:rPr>
              <a:t>Photo Editors: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FotoFlexer - The world's most advanced online photo editor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1" t="19446" r="22083"/>
          <a:stretch/>
        </p:blipFill>
        <p:spPr>
          <a:xfrm>
            <a:off x="2057400" y="2016905"/>
            <a:ext cx="5067300" cy="38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Ribbet! - Online Photo Editor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9" t="19254" r="24583"/>
          <a:stretch/>
        </p:blipFill>
        <p:spPr>
          <a:xfrm>
            <a:off x="2124075" y="2133600"/>
            <a:ext cx="4772026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2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3397" t="26211" r="23238" b="14244"/>
          <a:stretch/>
        </p:blipFill>
        <p:spPr bwMode="auto">
          <a:xfrm>
            <a:off x="1905000" y="2057400"/>
            <a:ext cx="5741538" cy="3603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99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Skitch - Annotate, edit and share your screenshots and images...fast.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19062" r="16875"/>
          <a:stretch/>
        </p:blipFill>
        <p:spPr>
          <a:xfrm>
            <a:off x="1628775" y="2133600"/>
            <a:ext cx="5972176" cy="4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Sumo Paint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19254" r="19480"/>
          <a:stretch/>
        </p:blipFill>
        <p:spPr>
          <a:xfrm>
            <a:off x="1657349" y="1981200"/>
            <a:ext cx="5695951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Tagxedo - Creator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19446" r="20520"/>
          <a:stretch/>
        </p:blipFill>
        <p:spPr>
          <a:xfrm>
            <a:off x="1771650" y="1914524"/>
            <a:ext cx="5495925" cy="39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Formats – Smilebox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19062" r="20625"/>
          <a:stretch/>
        </p:blipFill>
        <p:spPr>
          <a:xfrm>
            <a:off x="1762125" y="2057400"/>
            <a:ext cx="5495926" cy="40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LightShot — screenshot tool for Mac &amp; Win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9446" r="18542"/>
          <a:stretch/>
        </p:blipFill>
        <p:spPr>
          <a:xfrm>
            <a:off x="1676400" y="2057400"/>
            <a:ext cx="5705476" cy="39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5" name="Picture 4" descr="Free Graphic Design Software - Logo Maker Online - Photo Editor - Best Page Creator Draw Progra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19254" r="18542"/>
          <a:stretch/>
        </p:blipFill>
        <p:spPr>
          <a:xfrm>
            <a:off x="1609723" y="2057400"/>
            <a:ext cx="5838825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BigHugeLabs: Do fun stuff with your photos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9639" r="20000"/>
          <a:stretch/>
        </p:blipFill>
        <p:spPr>
          <a:xfrm>
            <a:off x="1733550" y="1924050"/>
            <a:ext cx="5581650" cy="39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92" y="2057400"/>
            <a:ext cx="467830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1721" y="52578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banners, buttons, signs, license plates, bling and a host of other </a:t>
            </a:r>
            <a:r>
              <a:rPr lang="en-US" dirty="0" smtClean="0"/>
              <a:t>graphics.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962089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Aharoni" pitchFamily="2" charset="-79"/>
                <a:cs typeface="Aharoni" pitchFamily="2" charset="-79"/>
              </a:rPr>
              <a:t>Video Tools:</a:t>
            </a:r>
            <a:endParaRPr lang="en-US" sz="2000" u="sng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5281261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Free streaming video software– you  can easily record all your screen and audio activities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Picture 2" descr="CamStudio - Free Screen Recording Softwar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t="18870" r="29478" b="24059"/>
          <a:stretch/>
        </p:blipFill>
        <p:spPr>
          <a:xfrm>
            <a:off x="2362199" y="2362199"/>
            <a:ext cx="38957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17410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13718"/>
          <a:stretch/>
        </p:blipFill>
        <p:spPr bwMode="auto">
          <a:xfrm>
            <a:off x="4306178" y="3429000"/>
            <a:ext cx="3612982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562078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Instant screencasts: Just click </a:t>
            </a:r>
            <a:r>
              <a:rPr lang="en-US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record!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Jing, screenshot and screencast software from TechSmith - Windows Internet Explorer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9254" r="19688"/>
          <a:stretch/>
        </p:blipFill>
        <p:spPr>
          <a:xfrm>
            <a:off x="914400" y="1828800"/>
            <a:ext cx="317114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6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66925"/>
            <a:ext cx="6572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5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TubeChop - Chop YouTube Video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9639" r="20625"/>
          <a:stretch/>
        </p:blipFill>
        <p:spPr>
          <a:xfrm>
            <a:off x="1657350" y="1924050"/>
            <a:ext cx="5600700" cy="39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6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08" y="2209800"/>
            <a:ext cx="4908892" cy="3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56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Animoto - Video Slideshow Maker with Music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9254" r="10417"/>
          <a:stretch/>
        </p:blipFill>
        <p:spPr>
          <a:xfrm>
            <a:off x="1143000" y="1981200"/>
            <a:ext cx="6743700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184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2" y="2032000"/>
            <a:ext cx="6863052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2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230" y="838200"/>
            <a:ext cx="6965245" cy="1202485"/>
          </a:xfr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Organize your resources in an online binder - LiveBinder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t="19254" r="8334"/>
          <a:stretch/>
        </p:blipFill>
        <p:spPr>
          <a:xfrm>
            <a:off x="1143000" y="2590800"/>
            <a:ext cx="6489475" cy="3383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2075" y="2129135"/>
            <a:ext cx="275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F09"/>
              </a:buClr>
              <a:buNone/>
            </a:pPr>
            <a:r>
              <a:rPr lang="en-US" sz="2000" b="1" u="sng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Bookmark Storage:</a:t>
            </a:r>
            <a:endParaRPr lang="en-US" sz="2000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00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1" t="12251" r="1282" b="36505"/>
          <a:stretch/>
        </p:blipFill>
        <p:spPr bwMode="auto">
          <a:xfrm>
            <a:off x="1057275" y="2743200"/>
            <a:ext cx="6781800" cy="2395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209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iKeepBookmarks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076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Only2Click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19446" r="12395" b="20792"/>
          <a:stretch/>
        </p:blipFill>
        <p:spPr>
          <a:xfrm>
            <a:off x="1085847" y="2667000"/>
            <a:ext cx="6924675" cy="2962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057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Only2Clicks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29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4" name="Picture 3" descr="Delicious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9446" r="17396"/>
          <a:stretch/>
        </p:blipFill>
        <p:spPr>
          <a:xfrm>
            <a:off x="1676400" y="2057399"/>
            <a:ext cx="5953125" cy="39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Diigo - Web Highlighter and Sticky Notes, Online Bookmarking and Annotation, Personal Learning 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19639" r="18958" b="12721"/>
          <a:stretch/>
        </p:blipFill>
        <p:spPr>
          <a:xfrm>
            <a:off x="1781174" y="2209800"/>
            <a:ext cx="56292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 descr="Evernote | Remember everything with Evernote, Skitch and our other great apps.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19254" r="16250"/>
          <a:stretch/>
        </p:blipFill>
        <p:spPr>
          <a:xfrm>
            <a:off x="1362075" y="2057400"/>
            <a:ext cx="6296026" cy="40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7514" y="5018314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itchFamily="34" charset="0"/>
              </a:rPr>
              <a:t>What is the “cloud”?</a:t>
            </a:r>
            <a:r>
              <a:rPr lang="en-US" sz="3600" b="1" dirty="0" smtClean="0"/>
              <a:t>  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C:\Users\riv\AppData\Local\Microsoft\Windows\Temporary Internet Files\Content.IE5\IUA9CQM8\MC90043259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51428"/>
            <a:ext cx="2666886" cy="26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>
            <a:hlinkClick r:id="rId2"/>
          </p:cNvPr>
          <p:cNvPicPr/>
          <p:nvPr/>
        </p:nvPicPr>
        <p:blipFill rotWithShape="1">
          <a:blip r:embed="rId3"/>
          <a:srcRect l="17712" t="12251" r="17832" b="4558"/>
          <a:stretch/>
        </p:blipFill>
        <p:spPr bwMode="auto">
          <a:xfrm>
            <a:off x="1828800" y="1981200"/>
            <a:ext cx="5257800" cy="396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24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0574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F09"/>
              </a:buClr>
              <a:buNone/>
            </a:pPr>
            <a:r>
              <a:rPr lang="en-US" sz="2000" b="1" u="sng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Temporary &amp; Disposable Email </a:t>
            </a:r>
            <a:r>
              <a:rPr lang="en-US" sz="2000" b="1" u="sng" dirty="0" err="1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Addys</a:t>
            </a:r>
            <a:endParaRPr lang="en-US" sz="2000" b="1" u="sng" dirty="0" smtClean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10 Minute Mail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4" t="34819" r="46801" b="19062"/>
          <a:stretch/>
        </p:blipFill>
        <p:spPr>
          <a:xfrm>
            <a:off x="1295400" y="2666999"/>
            <a:ext cx="3276600" cy="3051379"/>
          </a:xfrm>
          <a:prstGeom prst="rect">
            <a:avLst/>
          </a:prstGeom>
        </p:spPr>
      </p:pic>
      <p:pic>
        <p:nvPicPr>
          <p:cNvPr id="5" name="Picture 4" descr="YOPmail - Disposable Email Address - Windows Internet Explorer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9062" r="24792"/>
          <a:stretch/>
        </p:blipFill>
        <p:spPr>
          <a:xfrm>
            <a:off x="4724400" y="2686049"/>
            <a:ext cx="3253387" cy="2640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5326357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haroni" pitchFamily="2" charset="-79"/>
                <a:cs typeface="Aharoni" pitchFamily="2" charset="-79"/>
              </a:rPr>
              <a:t>Keeps your email for 8 days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53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1126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17947" b="46821"/>
          <a:stretch/>
        </p:blipFill>
        <p:spPr bwMode="auto">
          <a:xfrm>
            <a:off x="838200" y="2056715"/>
            <a:ext cx="44291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8275" y="2514599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Lasts 60 minutes only!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Mailinator - Let Them Eat Spam! - Windows Internet Explorer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26557" r="37499"/>
          <a:stretch/>
        </p:blipFill>
        <p:spPr>
          <a:xfrm>
            <a:off x="5410200" y="3581400"/>
            <a:ext cx="2819400" cy="2332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2672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haroni" pitchFamily="2" charset="-79"/>
                <a:cs typeface="Aharoni" pitchFamily="2" charset="-79"/>
              </a:rPr>
              <a:t>Create your own email address then it receives your spam and deletes it in a few hours. Cannot send from this account!</a:t>
            </a:r>
            <a:endParaRPr lang="en-US" sz="16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5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22714"/>
            <a:ext cx="5316119" cy="402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0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SimilarSiteSearch.com - The Best Place To Find Similar Websites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19639" r="17501" b="11568"/>
          <a:stretch/>
        </p:blipFill>
        <p:spPr>
          <a:xfrm>
            <a:off x="1714500" y="2590800"/>
            <a:ext cx="5753100" cy="3409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19812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Aharoni" pitchFamily="2" charset="-79"/>
                <a:cs typeface="Aharoni" pitchFamily="2" charset="-79"/>
              </a:rPr>
              <a:t>Miscellaneous Resources:</a:t>
            </a:r>
            <a:endParaRPr lang="en-US" sz="2000" u="sng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23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66" y="2023845"/>
            <a:ext cx="4191000" cy="413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2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4" name="Picture 3" descr="2000rivers@gmail.com learned about volunteers on instaGrok.com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3" r="2738"/>
          <a:stretch/>
        </p:blipFill>
        <p:spPr>
          <a:xfrm>
            <a:off x="882503" y="1959428"/>
            <a:ext cx="6896309" cy="3069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5181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On the right are key facts, videos, images, </a:t>
            </a:r>
          </a:p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and websites.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47579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8654" t="12251" r="9936" b="5127"/>
          <a:stretch/>
        </p:blipFill>
        <p:spPr bwMode="auto">
          <a:xfrm>
            <a:off x="1600200" y="2047874"/>
            <a:ext cx="5867400" cy="3895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53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dirty="0"/>
          </a:p>
        </p:txBody>
      </p:sp>
      <p:pic>
        <p:nvPicPr>
          <p:cNvPr id="3" name="Picture 2" descr="Copyright-Free MIDI Loops by Net4TV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9638" r="30000" b="1383"/>
          <a:stretch/>
        </p:blipFill>
        <p:spPr>
          <a:xfrm>
            <a:off x="1219200" y="1905000"/>
            <a:ext cx="6553200" cy="40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31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Picture 2">
            <a:hlinkClick r:id="rId2"/>
          </p:cNvPr>
          <p:cNvPicPr/>
          <p:nvPr/>
        </p:nvPicPr>
        <p:blipFill rotWithShape="1">
          <a:blip r:embed="rId3"/>
          <a:srcRect l="18430" t="12251" r="8654" b="5127"/>
          <a:stretch/>
        </p:blipFill>
        <p:spPr bwMode="auto">
          <a:xfrm>
            <a:off x="1752600" y="2047875"/>
            <a:ext cx="4986337" cy="3057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5257801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Explore </a:t>
            </a:r>
            <a:r>
              <a:rPr lang="en-US" dirty="0">
                <a:solidFill>
                  <a:prstClr val="black"/>
                </a:solidFill>
              </a:rPr>
              <a:t>100 cities, famous landmarks and buildings, museums, campuses, and even outer </a:t>
            </a:r>
            <a:r>
              <a:rPr lang="en-US" dirty="0" smtClean="0">
                <a:solidFill>
                  <a:prstClr val="black"/>
                </a:solidFill>
              </a:rPr>
              <a:t>space!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5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3" name="Content Placeholder 3" descr="Cloud_applications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72029" y="2057400"/>
            <a:ext cx="6908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4" name="Picture 3" descr="Free Online Classes | Online Learning | Academic Earth - Windows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9062" r="17396"/>
          <a:stretch/>
        </p:blipFill>
        <p:spPr>
          <a:xfrm>
            <a:off x="1378039" y="2209801"/>
            <a:ext cx="5794285" cy="3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pic>
        <p:nvPicPr>
          <p:cNvPr id="4" name="Picture 3" descr="All My Faves | My Homepage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18870" r="16354"/>
          <a:stretch/>
        </p:blipFill>
        <p:spPr>
          <a:xfrm>
            <a:off x="1533525" y="1981200"/>
            <a:ext cx="6115050" cy="40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2075" y="2286000"/>
            <a:ext cx="632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sz="2000" dirty="0" smtClean="0">
                <a:latin typeface="Aharoni" pitchFamily="2" charset="-79"/>
                <a:cs typeface="Aharoni" pitchFamily="2" charset="-79"/>
                <a:hlinkClick r:id="rId2"/>
              </a:rPr>
              <a:t>Popurls 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– perfect site for the news junkie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!</a:t>
            </a:r>
          </a:p>
          <a:p>
            <a:pPr marL="109728" indent="0">
              <a:buNone/>
            </a:pPr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 marL="109728"/>
            <a:r>
              <a:rPr lang="en-US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  <a:hlinkClick r:id="rId3"/>
              </a:rPr>
              <a:t>TravelZoo</a:t>
            </a:r>
            <a:r>
              <a:rPr lang="en-US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 Find </a:t>
            </a: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bargains </a:t>
            </a:r>
            <a:r>
              <a:rPr lang="en-US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in travel in AZ and around the world</a:t>
            </a:r>
            <a:r>
              <a:rPr lang="en-US" sz="20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!</a:t>
            </a:r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 marL="109728" indent="0">
              <a:buNone/>
            </a:pPr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 marL="109728"/>
            <a:r>
              <a:rPr lang="en-US" sz="2000" dirty="0">
                <a:latin typeface="Aharoni" pitchFamily="2" charset="-79"/>
                <a:cs typeface="Aharoni" pitchFamily="2" charset="-79"/>
                <a:hlinkClick r:id="rId4"/>
              </a:rPr>
              <a:t>VitalCheck 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go here for birth, death, marriage and divorce certificates across the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US</a:t>
            </a:r>
          </a:p>
          <a:p>
            <a:pPr marL="109728"/>
            <a:endParaRPr lang="en-US" sz="2000" dirty="0" smtClean="0">
              <a:latin typeface="Aharoni" pitchFamily="2" charset="-79"/>
              <a:cs typeface="Aharoni" pitchFamily="2" charset="-79"/>
            </a:endParaRPr>
          </a:p>
          <a:p>
            <a:pPr marL="109728"/>
            <a:r>
              <a:rPr lang="en-US" sz="2000" dirty="0" smtClean="0">
                <a:latin typeface="Aharoni" pitchFamily="2" charset="-79"/>
                <a:cs typeface="Aharoni" pitchFamily="2" charset="-79"/>
                <a:hlinkClick r:id="rId5"/>
              </a:rPr>
              <a:t>Howjsay- 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a free online talking pronunciation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dictionary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88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2057400"/>
            <a:ext cx="6172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buClr>
                <a:srgbClr val="F07F09"/>
              </a:buClr>
              <a:buNone/>
              <a:defRPr/>
            </a:pPr>
            <a:r>
              <a:rPr lang="en-US" b="1" u="sng" dirty="0">
                <a:solidFill>
                  <a:prstClr val="black"/>
                </a:solidFill>
              </a:rPr>
              <a:t>References &amp; Resources I</a:t>
            </a:r>
          </a:p>
          <a:p>
            <a:pPr marL="285750" lvl="0" indent="-285750">
              <a:buClr>
                <a:srgbClr val="0070C0"/>
              </a:buClr>
              <a:buFont typeface="Courier New" pitchFamily="49" charset="0"/>
              <a:buChar char="o"/>
              <a:defRPr/>
            </a:pPr>
            <a:r>
              <a:rPr lang="en-US" i="1" dirty="0">
                <a:solidFill>
                  <a:prstClr val="black"/>
                </a:solidFill>
              </a:rPr>
              <a:t>8 of the Best Online Backup Services for Linux. </a:t>
            </a:r>
            <a:r>
              <a:rPr lang="en-US" i="1" dirty="0" err="1">
                <a:solidFill>
                  <a:prstClr val="black"/>
                </a:solidFill>
              </a:rPr>
              <a:t>Auza</a:t>
            </a:r>
            <a:r>
              <a:rPr lang="en-US" i="1" dirty="0">
                <a:solidFill>
                  <a:prstClr val="black"/>
                </a:solidFill>
              </a:rPr>
              <a:t>, Jun. </a:t>
            </a:r>
            <a:r>
              <a:rPr lang="en-US" dirty="0">
                <a:solidFill>
                  <a:prstClr val="black"/>
                </a:solidFill>
              </a:rPr>
              <a:t>22 Jul 2011. Tech Source &lt;</a:t>
            </a:r>
            <a:r>
              <a:rPr lang="en-US" u="sng" dirty="0">
                <a:solidFill>
                  <a:prstClr val="black"/>
                </a:solidFill>
                <a:hlinkClick r:id="rId2"/>
              </a:rPr>
              <a:t>http://www.junauza.com/2010/06/8-of-best-online-backup-services-for.html</a:t>
            </a:r>
            <a:r>
              <a:rPr lang="en-US" dirty="0">
                <a:solidFill>
                  <a:prstClr val="black"/>
                </a:solidFill>
              </a:rPr>
              <a:t> &gt;</a:t>
            </a:r>
          </a:p>
          <a:p>
            <a:pPr marL="285750" lvl="0" indent="-285750">
              <a:buClr>
                <a:srgbClr val="0070C0"/>
              </a:buClr>
              <a:buFont typeface="Courier New" pitchFamily="49" charset="0"/>
              <a:buChar char="o"/>
              <a:defRPr/>
            </a:pPr>
            <a:r>
              <a:rPr lang="en-US" dirty="0">
                <a:solidFill>
                  <a:prstClr val="black"/>
                </a:solidFill>
              </a:rPr>
              <a:t>"40+ Temporary &amp; Disposable Email Services, Quickies!." </a:t>
            </a:r>
            <a:r>
              <a:rPr lang="en-US" i="1" dirty="0">
                <a:solidFill>
                  <a:prstClr val="black"/>
                </a:solidFill>
              </a:rPr>
              <a:t>To the PC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N.p</a:t>
            </a:r>
            <a:r>
              <a:rPr lang="en-US" dirty="0">
                <a:solidFill>
                  <a:prstClr val="black"/>
                </a:solidFill>
              </a:rPr>
              <a:t>., 105 Apr 2008. Web. 24 Jul 2011. &lt;http://www.tothepc.com/archives/40-temporary-disposable-email-services-quickies</a:t>
            </a:r>
            <a:r>
              <a:rPr lang="en-US" dirty="0" smtClean="0">
                <a:solidFill>
                  <a:prstClr val="black"/>
                </a:solidFill>
              </a:rPr>
              <a:t>/&gt;.</a:t>
            </a:r>
          </a:p>
          <a:p>
            <a:pPr marL="274320" indent="-274320">
              <a:buClr>
                <a:srgbClr val="0070C0"/>
              </a:buClr>
              <a:buFont typeface="Wingdings"/>
              <a:buChar char=""/>
              <a:defRPr/>
            </a:pPr>
            <a:r>
              <a:rPr lang="en-US" dirty="0">
                <a:solidFill>
                  <a:prstClr val="black"/>
                </a:solidFill>
              </a:rPr>
              <a:t>Chan, Min Li, Fritz </a:t>
            </a:r>
            <a:r>
              <a:rPr lang="en-US" dirty="0" err="1">
                <a:solidFill>
                  <a:prstClr val="black"/>
                </a:solidFill>
              </a:rPr>
              <a:t>Holznagel</a:t>
            </a:r>
            <a:r>
              <a:rPr lang="en-US" dirty="0">
                <a:solidFill>
                  <a:prstClr val="black"/>
                </a:solidFill>
              </a:rPr>
              <a:t>, and Michael </a:t>
            </a:r>
            <a:r>
              <a:rPr lang="en-US" dirty="0" err="1">
                <a:solidFill>
                  <a:prstClr val="black"/>
                </a:solidFill>
              </a:rPr>
              <a:t>Krantz</a:t>
            </a:r>
            <a:r>
              <a:rPr lang="en-US" dirty="0">
                <a:solidFill>
                  <a:prstClr val="black"/>
                </a:solidFill>
              </a:rPr>
              <a:t>. "20 Things I Learned About Browsers and the Web." Google, 2010. Web. 22 Jul 2011. &lt;http://www.20thingsilearned.com/en-US/&gt;. </a:t>
            </a:r>
          </a:p>
          <a:p>
            <a:pPr lvl="0">
              <a:buClr>
                <a:srgbClr val="0070C0"/>
              </a:buCl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2133600"/>
            <a:ext cx="624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07F09"/>
              </a:buClr>
              <a:buNone/>
            </a:pPr>
            <a:r>
              <a:rPr lang="en-US" b="1" u="sng" dirty="0">
                <a:solidFill>
                  <a:prstClr val="black"/>
                </a:solidFill>
              </a:rPr>
              <a:t>References &amp; Resources II</a:t>
            </a:r>
            <a:endParaRPr lang="en-US" sz="1400" b="1" u="sng" dirty="0">
              <a:solidFill>
                <a:prstClr val="black"/>
              </a:solidFill>
            </a:endParaRPr>
          </a:p>
          <a:p>
            <a:pPr marL="285750" lvl="0" indent="-285750">
              <a:buClr>
                <a:srgbClr val="0070C0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"</a:t>
            </a:r>
            <a:r>
              <a:rPr lang="en-US" dirty="0">
                <a:solidFill>
                  <a:prstClr val="black"/>
                </a:solidFill>
              </a:rPr>
              <a:t>Cloud computing." </a:t>
            </a:r>
            <a:r>
              <a:rPr lang="en-US" i="1" dirty="0">
                <a:solidFill>
                  <a:prstClr val="black"/>
                </a:solidFill>
              </a:rPr>
              <a:t>Wikipedia</a:t>
            </a:r>
            <a:r>
              <a:rPr lang="en-US" dirty="0">
                <a:solidFill>
                  <a:prstClr val="black"/>
                </a:solidFill>
              </a:rPr>
              <a:t>. 2011. Web. &lt;http://en.wikipedia.org/wiki/Cloud_computing</a:t>
            </a:r>
            <a:r>
              <a:rPr lang="en-US" dirty="0" smtClean="0">
                <a:solidFill>
                  <a:prstClr val="black"/>
                </a:solidFill>
              </a:rPr>
              <a:t>&gt;.</a:t>
            </a: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Clr>
                <a:srgbClr val="0070C0"/>
              </a:buClr>
              <a:buFont typeface="Courier New" pitchFamily="49" charset="0"/>
              <a:buChar char="o"/>
            </a:pPr>
            <a:r>
              <a:rPr lang="en-US" dirty="0" err="1">
                <a:solidFill>
                  <a:prstClr val="black"/>
                </a:solidFill>
              </a:rPr>
              <a:t>Fitzppatrick</a:t>
            </a:r>
            <a:r>
              <a:rPr lang="en-US" dirty="0">
                <a:solidFill>
                  <a:prstClr val="black"/>
                </a:solidFill>
              </a:rPr>
              <a:t>, Jason. "Five Best Bookmark Management Tools." </a:t>
            </a:r>
            <a:r>
              <a:rPr lang="en-US" i="1" dirty="0" err="1">
                <a:solidFill>
                  <a:prstClr val="black"/>
                </a:solidFill>
              </a:rPr>
              <a:t>Lifehackers</a:t>
            </a:r>
            <a:r>
              <a:rPr lang="en-US" dirty="0">
                <a:solidFill>
                  <a:prstClr val="black"/>
                </a:solidFill>
              </a:rPr>
              <a:t>. 15 May 2010. Web. 23 Jul 2011. &lt;http://lifehacker.com/5540019/five-best-bookmark-management-tools</a:t>
            </a:r>
            <a:r>
              <a:rPr lang="en-US" dirty="0" smtClean="0">
                <a:solidFill>
                  <a:prstClr val="black"/>
                </a:solidFill>
              </a:rPr>
              <a:t>&gt;.</a:t>
            </a:r>
          </a:p>
          <a:p>
            <a:pPr marL="285750" indent="-285750">
              <a:buClr>
                <a:srgbClr val="0070C0"/>
              </a:buClr>
              <a:buFont typeface="Courier New" pitchFamily="49" charset="0"/>
              <a:buChar char="o"/>
            </a:pPr>
            <a:r>
              <a:rPr lang="en-US" dirty="0">
                <a:solidFill>
                  <a:prstClr val="black"/>
                </a:solidFill>
              </a:rPr>
              <a:t>Griffith, Eric. "The Best Free Web Apps of 2011." </a:t>
            </a:r>
            <a:r>
              <a:rPr lang="en-US" i="1" dirty="0">
                <a:solidFill>
                  <a:prstClr val="black"/>
                </a:solidFill>
              </a:rPr>
              <a:t>PC Magazine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N.p</a:t>
            </a:r>
            <a:r>
              <a:rPr lang="en-US" dirty="0">
                <a:solidFill>
                  <a:prstClr val="black"/>
                </a:solidFill>
              </a:rPr>
              <a:t>., 13 Jul 2011. Web. 22 Jul 2011. &lt;http://www.pcmag.com/article2/0,2817,2388384,00.asp</a:t>
            </a:r>
            <a:r>
              <a:rPr lang="en-US" dirty="0" smtClean="0">
                <a:solidFill>
                  <a:prstClr val="black"/>
                </a:solidFill>
              </a:rPr>
              <a:t>&gt;.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0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Web 2.0 and You – </a:t>
            </a:r>
            <a:b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</a:br>
            <a:r>
              <a:rPr lang="en-US" sz="2500" dirty="0">
                <a:solidFill>
                  <a:srgbClr val="0070C0"/>
                </a:solidFill>
                <a:latin typeface="Baveuse" pitchFamily="2" charset="0"/>
                <a:cs typeface="Aharoni" pitchFamily="2" charset="-79"/>
              </a:rPr>
              <a:t>     What “tools are out there?</a:t>
            </a:r>
            <a:endParaRPr lang="en-US" sz="2800" dirty="0">
              <a:latin typeface="Baveus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296886"/>
            <a:ext cx="6477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buClr>
                <a:srgbClr val="F07F09"/>
              </a:buClr>
              <a:buNone/>
              <a:defRPr/>
            </a:pPr>
            <a:r>
              <a:rPr lang="en-US" b="1" u="sng" dirty="0">
                <a:solidFill>
                  <a:prstClr val="black"/>
                </a:solidFill>
              </a:rPr>
              <a:t>References &amp; Resources III</a:t>
            </a:r>
            <a:endParaRPr lang="en-US" sz="1400" b="1" u="sng" dirty="0">
              <a:solidFill>
                <a:prstClr val="black"/>
              </a:solidFill>
            </a:endParaRPr>
          </a:p>
          <a:p>
            <a:pPr marL="285750" lvl="0" indent="-285750">
              <a:buClr>
                <a:srgbClr val="0070C0"/>
              </a:buClr>
              <a:buFont typeface="Courier New" pitchFamily="49" charset="0"/>
              <a:buChar char="o"/>
              <a:defRPr/>
            </a:pPr>
            <a:r>
              <a:rPr lang="en-US" dirty="0" err="1" smtClean="0">
                <a:solidFill>
                  <a:prstClr val="black"/>
                </a:solidFill>
              </a:rPr>
              <a:t>Guay</a:t>
            </a:r>
            <a:r>
              <a:rPr lang="en-US" dirty="0">
                <a:solidFill>
                  <a:prstClr val="black"/>
                </a:solidFill>
              </a:rPr>
              <a:t>, Stephen . "100 Web Apps to Rule Them All." </a:t>
            </a:r>
            <a:r>
              <a:rPr lang="en-US" i="1" dirty="0">
                <a:solidFill>
                  <a:prstClr val="black"/>
                </a:solidFill>
              </a:rPr>
              <a:t>App Storm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N.p</a:t>
            </a:r>
            <a:r>
              <a:rPr lang="en-US" dirty="0">
                <a:solidFill>
                  <a:prstClr val="black"/>
                </a:solidFill>
              </a:rPr>
              <a:t>., 31 May 2011. Web. 23 Jul 2011. &lt;http://web.appstorm.net/roundups/100-web-apps-to-rule-them-all</a:t>
            </a:r>
            <a:r>
              <a:rPr lang="en-US" dirty="0" smtClean="0">
                <a:solidFill>
                  <a:prstClr val="black"/>
                </a:solidFill>
              </a:rPr>
              <a:t>/&gt;.</a:t>
            </a:r>
          </a:p>
          <a:p>
            <a:pPr marL="285750" lvl="0" indent="-285750">
              <a:buClr>
                <a:srgbClr val="0070C0"/>
              </a:buClr>
              <a:buFont typeface="Courier New" pitchFamily="49" charset="0"/>
              <a:buChar char="o"/>
              <a:defRPr/>
            </a:pPr>
            <a:r>
              <a:rPr lang="en-US" dirty="0" err="1">
                <a:solidFill>
                  <a:prstClr val="black"/>
                </a:solidFill>
              </a:rPr>
              <a:t>Karaoğlu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Özge</a:t>
            </a:r>
            <a:r>
              <a:rPr lang="en-US" dirty="0">
                <a:solidFill>
                  <a:prstClr val="black"/>
                </a:solidFill>
              </a:rPr>
              <a:t>. "A-Z Web </a:t>
            </a:r>
            <a:r>
              <a:rPr lang="en-US" dirty="0" err="1">
                <a:solidFill>
                  <a:prstClr val="black"/>
                </a:solidFill>
              </a:rPr>
              <a:t>tools:A+B</a:t>
            </a:r>
            <a:r>
              <a:rPr lang="en-US" dirty="0">
                <a:solidFill>
                  <a:prstClr val="black"/>
                </a:solidFill>
              </a:rPr>
              <a:t>." </a:t>
            </a:r>
            <a:r>
              <a:rPr lang="en-US" i="1" dirty="0">
                <a:solidFill>
                  <a:prstClr val="black"/>
                </a:solidFill>
              </a:rPr>
              <a:t>TL Advisor Blog </a:t>
            </a:r>
            <a:r>
              <a:rPr lang="en-US" dirty="0">
                <a:solidFill>
                  <a:prstClr val="black"/>
                </a:solidFill>
              </a:rPr>
              <a:t>. Tech Learning, 22 Jan 2011. Web. 24 Jul 2011. &lt;http://www.techlearning.com/blogs/35972&gt;.</a:t>
            </a:r>
          </a:p>
          <a:p>
            <a:pPr marL="285750" lvl="0" indent="-285750">
              <a:buClr>
                <a:srgbClr val="0070C0"/>
              </a:buClr>
              <a:buFont typeface="Courier New" pitchFamily="49" charset="0"/>
              <a:buChar char="o"/>
              <a:defRPr/>
            </a:pPr>
            <a:r>
              <a:rPr lang="en-US" dirty="0" err="1">
                <a:solidFill>
                  <a:prstClr val="black"/>
                </a:solidFill>
              </a:rPr>
              <a:t>Karaoğlu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Özge</a:t>
            </a:r>
            <a:r>
              <a:rPr lang="en-US" dirty="0">
                <a:solidFill>
                  <a:prstClr val="black"/>
                </a:solidFill>
              </a:rPr>
              <a:t>. "A-Z Web </a:t>
            </a:r>
            <a:r>
              <a:rPr lang="en-US" dirty="0" err="1">
                <a:solidFill>
                  <a:prstClr val="black"/>
                </a:solidFill>
              </a:rPr>
              <a:t>tools:C+D</a:t>
            </a:r>
            <a:r>
              <a:rPr lang="en-US" dirty="0">
                <a:solidFill>
                  <a:prstClr val="black"/>
                </a:solidFill>
              </a:rPr>
              <a:t>." </a:t>
            </a:r>
            <a:r>
              <a:rPr lang="en-US" i="1" dirty="0">
                <a:solidFill>
                  <a:prstClr val="black"/>
                </a:solidFill>
              </a:rPr>
              <a:t>TL Advisor Blog </a:t>
            </a:r>
            <a:r>
              <a:rPr lang="en-US" dirty="0">
                <a:solidFill>
                  <a:prstClr val="black"/>
                </a:solidFill>
              </a:rPr>
              <a:t>. Tech Learning, 02 Mar 2011. Web. 03 Mar 2011. &lt;</a:t>
            </a:r>
            <a:r>
              <a:rPr lang="en-US" u="sng" dirty="0">
                <a:solidFill>
                  <a:prstClr val="black"/>
                </a:solidFill>
                <a:hlinkClick r:id="rId2"/>
              </a:rPr>
              <a:t>http://www.techlearning.com/blogs/37254</a:t>
            </a:r>
            <a:r>
              <a:rPr lang="en-US" u="sng" dirty="0" smtClean="0">
                <a:solidFill>
                  <a:prstClr val="black"/>
                </a:solidFill>
              </a:rPr>
              <a:t>&gt;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marL="285750" lvl="0" indent="-285750">
              <a:buClr>
                <a:srgbClr val="0070C0"/>
              </a:buClr>
              <a:buFont typeface="Courier New" pitchFamily="49" charset="0"/>
              <a:buChar char="o"/>
              <a:defRPr/>
            </a:pPr>
            <a:r>
              <a:rPr lang="en-US" dirty="0" err="1" smtClean="0">
                <a:solidFill>
                  <a:prstClr val="black"/>
                </a:solidFill>
              </a:rPr>
              <a:t>Verhellen</a:t>
            </a:r>
            <a:r>
              <a:rPr lang="en-US" dirty="0" smtClean="0">
                <a:solidFill>
                  <a:prstClr val="black"/>
                </a:solidFill>
              </a:rPr>
              <a:t>, Eva. “Web ?.0.” </a:t>
            </a:r>
            <a:r>
              <a:rPr lang="en-US" i="1" dirty="0" err="1" smtClean="0">
                <a:solidFill>
                  <a:prstClr val="black"/>
                </a:solidFill>
              </a:rPr>
              <a:t>Stageblog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  <a:r>
              <a:rPr lang="en-US" smtClean="0">
                <a:solidFill>
                  <a:prstClr val="black"/>
                </a:solidFill>
              </a:rPr>
              <a:t>Web. 22 Nov 2009.</a:t>
            </a: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0070C0"/>
              </a:buCl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1703</TotalTime>
  <Words>1659</Words>
  <Application>Microsoft Office PowerPoint</Application>
  <PresentationFormat>On-screen Show (4:3)</PresentationFormat>
  <Paragraphs>247</Paragraphs>
  <Slides>95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Pushpin</vt:lpstr>
      <vt:lpstr>PowerPoint Presentation</vt:lpstr>
      <vt:lpstr>Web 2.0 and You –   What “tools” are out there?</vt:lpstr>
      <vt:lpstr>Web 2.0 and You –       What “tools are out there?</vt:lpstr>
      <vt:lpstr>PowerPoint Presentation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  <vt:lpstr>Web 2.0 and You –       What “tools are out there?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2.0 and You –       What Can You Do With It?</dc:title>
  <dc:creator>riv</dc:creator>
  <cp:lastModifiedBy>riv</cp:lastModifiedBy>
  <cp:revision>155</cp:revision>
  <dcterms:created xsi:type="dcterms:W3CDTF">2012-05-13T19:19:59Z</dcterms:created>
  <dcterms:modified xsi:type="dcterms:W3CDTF">2012-10-25T18:06:39Z</dcterms:modified>
</cp:coreProperties>
</file>