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1"/>
  </p:notesMasterIdLst>
  <p:sldIdLst>
    <p:sldId id="257" r:id="rId2"/>
    <p:sldId id="256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9" r:id="rId20"/>
    <p:sldId id="278" r:id="rId21"/>
    <p:sldId id="276" r:id="rId22"/>
    <p:sldId id="277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300" r:id="rId43"/>
    <p:sldId id="301" r:id="rId44"/>
    <p:sldId id="299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5" r:id="rId56"/>
    <p:sldId id="312" r:id="rId57"/>
    <p:sldId id="313" r:id="rId58"/>
    <p:sldId id="314" r:id="rId59"/>
    <p:sldId id="316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7" autoAdjust="0"/>
    <p:restoredTop sz="94676" autoAdjust="0"/>
  </p:normalViewPr>
  <p:slideViewPr>
    <p:cSldViewPr>
      <p:cViewPr varScale="1">
        <p:scale>
          <a:sx n="87" d="100"/>
          <a:sy n="87" d="100"/>
        </p:scale>
        <p:origin x="-81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4D2C9-32B8-473A-B154-9F738F7CE334}" type="datetimeFigureOut">
              <a:rPr lang="en-US" smtClean="0"/>
              <a:t>10/22/2012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C6416-A27B-44B6-9849-84E818999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86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Free for up to 2,000 subscribers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C6416-A27B-44B6-9849-84E8189998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65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pitchFamily="34" charset="0"/>
              </a:rPr>
              <a:t>form online groups and create private </a:t>
            </a:r>
            <a:r>
              <a:rPr lang="en-US" dirty="0" err="1" smtClean="0">
                <a:latin typeface="Calibri" pitchFamily="34" charset="0"/>
              </a:rPr>
              <a:t>listserves</a:t>
            </a:r>
            <a:r>
              <a:rPr lang="en-US" dirty="0" smtClean="0">
                <a:latin typeface="Calibri" pitchFamily="34" charset="0"/>
              </a:rPr>
              <a:t> and web addresses; shared calendar; send </a:t>
            </a:r>
            <a:r>
              <a:rPr lang="en-US" dirty="0" err="1" smtClean="0">
                <a:latin typeface="Calibri" pitchFamily="34" charset="0"/>
              </a:rPr>
              <a:t>eMail</a:t>
            </a:r>
            <a:r>
              <a:rPr lang="en-US" dirty="0" smtClean="0">
                <a:latin typeface="Calibri" pitchFamily="34" charset="0"/>
              </a:rPr>
              <a:t>, text, and voice messages; manage files in a shared folder; a to-do list feature, which allows users to assign tasks with due dates to group members, making for mini-projects within a larger project easier and ability of all members to share their computer screens over the network.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C6416-A27B-44B6-9849-84E8189998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27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D19AB3B7-62DF-4927-AD39-9CAA1D46E1E9}" type="datetimeFigureOut">
              <a:rPr lang="en-US" smtClean="0"/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998266A6-7DB4-4A2C-ADA7-9FEAA4813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AB3B7-62DF-4927-AD39-9CAA1D46E1E9}" type="datetimeFigureOut">
              <a:rPr lang="en-US" smtClean="0"/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66A6-7DB4-4A2C-ADA7-9FEAA4813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AB3B7-62DF-4927-AD39-9CAA1D46E1E9}" type="datetimeFigureOut">
              <a:rPr lang="en-US" smtClean="0"/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66A6-7DB4-4A2C-ADA7-9FEAA4813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AB3B7-62DF-4927-AD39-9CAA1D46E1E9}" type="datetimeFigureOut">
              <a:rPr lang="en-US" smtClean="0"/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66A6-7DB4-4A2C-ADA7-9FEAA4813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AB3B7-62DF-4927-AD39-9CAA1D46E1E9}" type="datetimeFigureOut">
              <a:rPr lang="en-US" smtClean="0"/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66A6-7DB4-4A2C-ADA7-9FEAA4813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AB3B7-62DF-4927-AD39-9CAA1D46E1E9}" type="datetimeFigureOut">
              <a:rPr lang="en-US" smtClean="0"/>
              <a:t>10/22/2012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66A6-7DB4-4A2C-ADA7-9FEAA4813F4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AB3B7-62DF-4927-AD39-9CAA1D46E1E9}" type="datetimeFigureOut">
              <a:rPr lang="en-US" smtClean="0"/>
              <a:t>10/22/2012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66A6-7DB4-4A2C-ADA7-9FEAA4813F4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AB3B7-62DF-4927-AD39-9CAA1D46E1E9}" type="datetimeFigureOut">
              <a:rPr lang="en-US" smtClean="0"/>
              <a:t>10/22/2012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66A6-7DB4-4A2C-ADA7-9FEAA4813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AB3B7-62DF-4927-AD39-9CAA1D46E1E9}" type="datetimeFigureOut">
              <a:rPr lang="en-US" smtClean="0"/>
              <a:t>10/22/2012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66A6-7DB4-4A2C-ADA7-9FEAA4813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D19AB3B7-62DF-4927-AD39-9CAA1D46E1E9}" type="datetimeFigureOut">
              <a:rPr lang="en-US" smtClean="0"/>
              <a:t>10/22/2012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998266A6-7DB4-4A2C-ADA7-9FEAA4813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D19AB3B7-62DF-4927-AD39-9CAA1D46E1E9}" type="datetimeFigureOut">
              <a:rPr lang="en-US" smtClean="0"/>
              <a:t>10/22/2012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998266A6-7DB4-4A2C-ADA7-9FEAA4813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4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D19AB3B7-62DF-4927-AD39-9CAA1D46E1E9}" type="datetimeFigureOut">
              <a:rPr lang="en-US" smtClean="0"/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998266A6-7DB4-4A2C-ADA7-9FEAA4813F4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zoho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paperrater.com/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mailchimp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score.org/resources/tab-a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croak.it/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filedropper.com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hyperlink" Target="http://wikisend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boxify.me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hyperlink" Target="http://megashares.co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amazon.com/gp/feature.html/ref=sa_menu_acd_lrn2?ie=UTF8&amp;docId=1000796931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kadoo.com/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4shared.com/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cx.com/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hyperlink" Target="https://www.dropbox.com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tunes.apple.com/us/app/dropphox-snap-send-to-dropbox/id411118930?mt=8" TargetMode="External"/><Relationship Id="rId5" Type="http://schemas.openxmlformats.org/officeDocument/2006/relationships/image" Target="../media/image33.png"/><Relationship Id="rId4" Type="http://schemas.openxmlformats.org/officeDocument/2006/relationships/hyperlink" Target="https://beta.airdropper.com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iggio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flashmeeting.e2bn.net/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vyew.com/s/" TargetMode="Externa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cosketch.com/" TargetMode="Externa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kizoa.com/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vcasmo.com/cat/Instructional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hyperlink" Target="http://www.vcasmo.com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prezi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prezi.com/d3lswto1mebc/free-falling-through-prezi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otoshow.com/home/start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helloslide.com/" TargetMode="Externa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orldimages.sjsu.edu/" TargetMode="External"/><Relationship Id="rId7" Type="http://schemas.openxmlformats.org/officeDocument/2006/relationships/image" Target="../media/image48.png"/><Relationship Id="rId2" Type="http://schemas.openxmlformats.org/officeDocument/2006/relationships/hyperlink" Target="http://www.freedigitalphotos.net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hyperlink" Target="http://www.wpclipart.com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4freephotos.com/" TargetMode="Externa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hyperlink" Target="http://commons.wikimedia.org/wiki/Main_Page" TargetMode="Externa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tutorialblog.org/25-places-to-find-awesome-stock-photos-%E2%80%94-free-and-cheap/" TargetMode="Externa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hyperlink" Target="http://pixlr.com/" TargetMode="Externa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hyperlink" Target="http://fotoflexer.com/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skitch.com/" TargetMode="Externa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hyperlink" Target="http://www.sumopaint.com/start/" TargetMode="Externa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hyperlink" Target="http://app.prntscr.com/" TargetMode="Externa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hyperlink" Target="http://www.fatpaint.com/" TargetMode="Externa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hyperlink" Target="http://www.tagxedo.com/app.html" TargetMode="Externa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hyperlink" Target="http://bighugelabs.com/" TargetMode="Externa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mp"/><Relationship Id="rId2" Type="http://schemas.openxmlformats.org/officeDocument/2006/relationships/hyperlink" Target="http://camstudio.org/" TargetMode="Externa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www.techsmith.com/jing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hyperlink" Target="http://www.screenr.com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hyperlink" Target="http://www.tubechop.com/" TargetMode="Externa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www.creazaeducation.com/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mp"/><Relationship Id="rId2" Type="http://schemas.openxmlformats.org/officeDocument/2006/relationships/hyperlink" Target="http://animoto.com/" TargetMode="Externa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hyperlink" Target="http://www.livebinders.com/" TargetMode="Externa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2" Type="http://schemas.openxmlformats.org/officeDocument/2006/relationships/hyperlink" Target="http://www.only2clicks.com/home.php?cat=472733" TargetMode="Externa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mp"/><Relationship Id="rId2" Type="http://schemas.openxmlformats.org/officeDocument/2006/relationships/hyperlink" Target="http://www.diigo.com/" TargetMode="Externa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www.symbaloo.com/" TargetMode="Externa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mp"/><Relationship Id="rId2" Type="http://schemas.openxmlformats.org/officeDocument/2006/relationships/hyperlink" Target="http://10minutemail.com/10MinuteMail/index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tmp"/><Relationship Id="rId4" Type="http://schemas.openxmlformats.org/officeDocument/2006/relationships/hyperlink" Target="http://www.yopmail.com/en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://lists.econsultant.com/top-disposable-email-services-websites.html" TargetMode="Externa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unauza.com/2010/06/8-of-best-online-backup-services-for.html" TargetMode="Externa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chlearning.com/blogs/37254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649288"/>
            <a:ext cx="5559425" cy="555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03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00"/>
            <a:ext cx="100592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2743200"/>
            <a:ext cx="6172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Started in 1990 originally only included </a:t>
            </a:r>
            <a:r>
              <a:rPr lang="en-US" sz="24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Word, Excel, and PowerPoint.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As of 2009 </a:t>
            </a:r>
            <a:r>
              <a:rPr lang="en-US" sz="2400" b="1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eighty percent </a:t>
            </a:r>
            <a:r>
              <a:rPr lang="en-US" sz="24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of enterprises were using some form of Office.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Microsoft 2013 is coming out soon &amp; will be $140 to $400 will run on computers and tablets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What can be used as a </a:t>
            </a:r>
            <a:r>
              <a:rPr lang="en-US" sz="2400" b="1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substitute</a:t>
            </a:r>
            <a:r>
              <a:rPr lang="en-US" sz="24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61725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1200"/>
            <a:ext cx="113982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102429"/>
            <a:ext cx="682783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42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0" y="1949858"/>
            <a:ext cx="1065212" cy="36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2494441"/>
            <a:ext cx="7242175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13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1331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5" y="2194560"/>
            <a:ext cx="7370763" cy="35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40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1433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683" y="1905000"/>
            <a:ext cx="6035675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02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1536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1981200"/>
            <a:ext cx="5822950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76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1638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378" y="1981200"/>
            <a:ext cx="5926137" cy="354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54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1741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57600"/>
            <a:ext cx="32004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33600"/>
            <a:ext cx="312102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8943" y="1981200"/>
            <a:ext cx="251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274320">
              <a:buClr>
                <a:srgbClr val="F07F09"/>
              </a:buClr>
              <a:buNone/>
              <a:defRPr/>
            </a:pPr>
            <a:r>
              <a:rPr lang="en-US" sz="2000" u="sng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Online File </a:t>
            </a:r>
            <a:r>
              <a:rPr lang="en-US" sz="2000" u="sng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Sharing &amp; Storage</a:t>
            </a:r>
            <a:endParaRPr lang="en-US" sz="2000" dirty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  <a:p>
            <a:pPr marL="274320" lvl="0" indent="-274320">
              <a:buClr>
                <a:srgbClr val="F07F09"/>
              </a:buClr>
              <a:buNone/>
              <a:defRPr/>
            </a:pPr>
            <a:r>
              <a:rPr lang="en-US" sz="24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    </a:t>
            </a:r>
            <a:r>
              <a:rPr lang="en-US" sz="20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 </a:t>
            </a:r>
            <a:endParaRPr lang="en-US" sz="2000" dirty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8943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44880" y="2487245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Provides a URL for a group to upload &amp; download files.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843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480" y="2133600"/>
            <a:ext cx="3279775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4038600"/>
            <a:ext cx="3352800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17720" y="4724400"/>
            <a:ext cx="246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10 GB Upload Limit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6655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2253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09627"/>
            <a:ext cx="6931025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6200" y="5410200"/>
            <a:ext cx="1943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haroni" pitchFamily="2" charset="-79"/>
                <a:cs typeface="Aharoni" pitchFamily="2" charset="-79"/>
              </a:rPr>
              <a:t>5 GB Storage</a:t>
            </a:r>
          </a:p>
        </p:txBody>
      </p:sp>
    </p:spTree>
    <p:extLst>
      <p:ext uri="{BB962C8B-B14F-4D97-AF65-F5344CB8AC3E}">
        <p14:creationId xmlns:p14="http://schemas.microsoft.com/office/powerpoint/2010/main" val="300403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4506" y="1447800"/>
            <a:ext cx="6858000" cy="20574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Baveuse" pitchFamily="2" charset="0"/>
              </a:rPr>
              <a:t>Web 2.0 and You – </a:t>
            </a:r>
            <a:br>
              <a:rPr lang="en-US" sz="3600" dirty="0">
                <a:solidFill>
                  <a:srgbClr val="0070C0"/>
                </a:solidFill>
                <a:latin typeface="Baveuse" pitchFamily="2" charset="0"/>
              </a:rPr>
            </a:br>
            <a:r>
              <a:rPr lang="en-US" sz="3600" dirty="0">
                <a:solidFill>
                  <a:srgbClr val="0070C0"/>
                </a:solidFill>
                <a:latin typeface="Baveuse" pitchFamily="2" charset="0"/>
              </a:rPr>
              <a:t> What “tools” are out there?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962400"/>
            <a:ext cx="5712179" cy="1524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                </a:t>
            </a:r>
            <a:r>
              <a:rPr lang="en-US" sz="2000" dirty="0" smtClean="0"/>
              <a:t>Presented by</a:t>
            </a:r>
          </a:p>
          <a:p>
            <a:pPr algn="l"/>
            <a:r>
              <a:rPr lang="en-US" sz="2000" dirty="0" smtClean="0"/>
              <a:t>                     Linda DeVore</a:t>
            </a:r>
          </a:p>
          <a:p>
            <a:pPr algn="l"/>
            <a:r>
              <a:rPr lang="en-US" sz="2000" dirty="0" smtClean="0"/>
              <a:t>                         October 27, 2012 </a:t>
            </a:r>
          </a:p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19500"/>
            <a:ext cx="22098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03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2048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555" y="1905000"/>
            <a:ext cx="6059487" cy="401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30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1945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01850"/>
            <a:ext cx="6466097" cy="292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9760" y="5257799"/>
            <a:ext cx="5595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Online file sharing and storage - 15 GB free web space. Easy registration. Multiple file transfer. </a:t>
            </a:r>
            <a:r>
              <a:rPr lang="en-US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 Has a free synchronization program - 4Sync.com.</a:t>
            </a:r>
            <a:endParaRPr lang="en-US" dirty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4768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44880" y="1905000"/>
            <a:ext cx="65531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cs typeface="Aharoni" pitchFamily="2" charset="-79"/>
              </a:rPr>
              <a:t>Online File Storage – Storage AND Synchronization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150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362200"/>
            <a:ext cx="5638800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95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2355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3121025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6712" y="537793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2 GB Storage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3555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05000"/>
            <a:ext cx="21209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281" y="4008119"/>
            <a:ext cx="3919537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84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84960" y="2118359"/>
            <a:ext cx="60960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07F09"/>
              </a:buClr>
              <a:buNone/>
            </a:pPr>
            <a:r>
              <a:rPr lang="en-US" sz="2400" b="1" u="sng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Collaboration Tools</a:t>
            </a:r>
          </a:p>
          <a:p>
            <a:pPr lvl="0">
              <a:buClr>
                <a:srgbClr val="F07F09"/>
              </a:buClr>
              <a:buNone/>
            </a:pPr>
            <a:endParaRPr lang="en-US" b="1" u="sng" dirty="0" smtClean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  <a:p>
            <a:pPr lvl="0">
              <a:buClr>
                <a:srgbClr val="F07F09"/>
              </a:buClr>
              <a:buNone/>
            </a:pPr>
            <a:r>
              <a:rPr lang="en-US" sz="2000" b="1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Criteria for Real Time Online Collaboration Tools:</a:t>
            </a:r>
            <a:endParaRPr lang="en-US" sz="2000" dirty="0" smtClean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  <a:p>
            <a:pPr lvl="0">
              <a:lnSpc>
                <a:spcPct val="150000"/>
              </a:lnSpc>
              <a:buClr>
                <a:srgbClr val="F07F09"/>
              </a:buClr>
              <a:buNone/>
            </a:pPr>
            <a:r>
              <a:rPr lang="en-US" sz="20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* No software download is required.</a:t>
            </a:r>
          </a:p>
          <a:p>
            <a:pPr lvl="0">
              <a:lnSpc>
                <a:spcPct val="150000"/>
              </a:lnSpc>
              <a:buClr>
                <a:srgbClr val="F07F09"/>
              </a:buClr>
              <a:buNone/>
            </a:pPr>
            <a:r>
              <a:rPr lang="en-US" sz="20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* It’s free.</a:t>
            </a:r>
          </a:p>
          <a:p>
            <a:pPr lvl="0">
              <a:lnSpc>
                <a:spcPct val="150000"/>
              </a:lnSpc>
              <a:buClr>
                <a:srgbClr val="F07F09"/>
              </a:buClr>
              <a:buNone/>
            </a:pPr>
            <a:r>
              <a:rPr lang="en-US" sz="20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* No equipment is required other than, in some cases, a microphone.  A webcam needs to be optional.</a:t>
            </a:r>
          </a:p>
          <a:p>
            <a:pPr lvl="0">
              <a:lnSpc>
                <a:spcPct val="150000"/>
              </a:lnSpc>
              <a:buClr>
                <a:srgbClr val="F07F09"/>
              </a:buClr>
              <a:buNone/>
            </a:pPr>
            <a:r>
              <a:rPr lang="en-US" sz="20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* Multiple users can collaborate at the same time.</a:t>
            </a:r>
          </a:p>
        </p:txBody>
      </p:sp>
    </p:spTree>
    <p:extLst>
      <p:ext uri="{BB962C8B-B14F-4D97-AF65-F5344CB8AC3E}">
        <p14:creationId xmlns:p14="http://schemas.microsoft.com/office/powerpoint/2010/main" val="3351066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2457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2286000"/>
            <a:ext cx="632142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894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2560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1912938"/>
            <a:ext cx="7304087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800" y="5181600"/>
            <a:ext cx="662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haroni" pitchFamily="2" charset="-79"/>
                <a:cs typeface="Aharoni" pitchFamily="2" charset="-79"/>
              </a:rPr>
              <a:t>Registered user sets up room sends out invite with URL and password.  Chat or webcam accessible. </a:t>
            </a:r>
          </a:p>
          <a:p>
            <a:pPr algn="ctr"/>
            <a:r>
              <a:rPr lang="en-US" dirty="0" smtClean="0">
                <a:latin typeface="Aharoni" pitchFamily="2" charset="-79"/>
                <a:cs typeface="Aharoni" pitchFamily="2" charset="-79"/>
              </a:rPr>
              <a:t>Record your meeting! 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46255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266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81200"/>
            <a:ext cx="5718175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75656" y="5486400"/>
            <a:ext cx="4992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haroni" pitchFamily="2" charset="-79"/>
                <a:cs typeface="Aharoni" pitchFamily="2" charset="-79"/>
              </a:rPr>
              <a:t>Free for up to 10 people. Options for chat or talk.  </a:t>
            </a:r>
            <a:endParaRPr lang="en-US" sz="1600" b="1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81104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276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81200"/>
            <a:ext cx="5486400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518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64920" y="1967984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haroni" pitchFamily="2" charset="-79"/>
                <a:cs typeface="Aharoni" pitchFamily="2" charset="-79"/>
              </a:rPr>
              <a:t>Slide Shows:</a:t>
            </a:r>
            <a:endParaRPr lang="en-US" sz="20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86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248" y="2352854"/>
            <a:ext cx="6675437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037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Clr>
                <a:srgbClr val="9CB084"/>
              </a:buClr>
              <a:buSzPct val="85000"/>
              <a:buNone/>
            </a:pPr>
            <a:r>
              <a:rPr lang="en-US" sz="24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Today’s Agenda:</a:t>
            </a:r>
          </a:p>
          <a:p>
            <a:pPr marL="274320" lvl="0" indent="-274320">
              <a:buClr>
                <a:srgbClr val="9CB084"/>
              </a:buClr>
              <a:buSzPct val="85000"/>
              <a:buFont typeface="Brush Script MT" pitchFamily="66" charset="0"/>
              <a:buChar char="O"/>
            </a:pPr>
            <a:r>
              <a:rPr lang="en-US" sz="20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Office and Business Apps</a:t>
            </a:r>
          </a:p>
          <a:p>
            <a:pPr marL="274320" lvl="0" indent="-274320">
              <a:buClr>
                <a:srgbClr val="9CB084"/>
              </a:buClr>
              <a:buSzPct val="85000"/>
              <a:buFont typeface="Brush Script MT" pitchFamily="66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File Storage</a:t>
            </a:r>
          </a:p>
          <a:p>
            <a:pPr marL="274320" lvl="0" indent="-274320">
              <a:buClr>
                <a:srgbClr val="9CB084"/>
              </a:buClr>
              <a:buSzPct val="85000"/>
              <a:buFont typeface="Brush Script MT" pitchFamily="66" charset="0"/>
              <a:buChar char="O"/>
            </a:pPr>
            <a:r>
              <a:rPr lang="en-US" sz="20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Collaboration Tools</a:t>
            </a:r>
            <a:endParaRPr lang="en-US" sz="2000" dirty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  <a:p>
            <a:pPr marL="274320" lvl="0" indent="-274320">
              <a:buClr>
                <a:srgbClr val="9CB084"/>
              </a:buClr>
              <a:buSzPct val="85000"/>
              <a:buFont typeface="Brush Script MT" pitchFamily="66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Slide Show Tools</a:t>
            </a:r>
          </a:p>
          <a:p>
            <a:pPr marL="274320" lvl="0" indent="-274320">
              <a:buClr>
                <a:srgbClr val="9CB084"/>
              </a:buClr>
              <a:buSzPct val="85000"/>
              <a:buFont typeface="Brush Script MT" pitchFamily="66" charset="0"/>
              <a:buChar char="O"/>
            </a:pPr>
            <a:r>
              <a:rPr lang="en-US" sz="20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Images</a:t>
            </a:r>
            <a:endParaRPr lang="en-US" sz="2000" dirty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  <a:p>
            <a:pPr marL="274320" lvl="0" indent="-274320">
              <a:buClr>
                <a:srgbClr val="9CB084"/>
              </a:buClr>
              <a:buSzPct val="85000"/>
              <a:buFont typeface="Brush Script MT" pitchFamily="66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Photo Editors/Tools</a:t>
            </a:r>
          </a:p>
          <a:p>
            <a:pPr marL="274320" lvl="0" indent="-274320">
              <a:buClr>
                <a:srgbClr val="9CB084"/>
              </a:buClr>
              <a:buSzPct val="85000"/>
              <a:buFont typeface="Brush Script MT" pitchFamily="66" charset="0"/>
              <a:buChar char="O"/>
            </a:pPr>
            <a:r>
              <a:rPr lang="en-US" sz="20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Video Tools</a:t>
            </a:r>
          </a:p>
          <a:p>
            <a:pPr marL="274320" lvl="0" indent="-274320">
              <a:buClr>
                <a:srgbClr val="9CB084"/>
              </a:buClr>
              <a:buSzPct val="85000"/>
              <a:buFont typeface="Brush Script MT" pitchFamily="66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Bookmark/Favorites Storage</a:t>
            </a:r>
          </a:p>
          <a:p>
            <a:pPr marL="274320" lvl="0" indent="-274320">
              <a:buClr>
                <a:srgbClr val="9CB084"/>
              </a:buClr>
              <a:buSzPct val="85000"/>
              <a:buFont typeface="Brush Script MT" pitchFamily="66" charset="0"/>
              <a:buChar char="O"/>
            </a:pPr>
            <a:r>
              <a:rPr lang="en-US" sz="20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 Disposable Email </a:t>
            </a:r>
            <a:r>
              <a:rPr lang="en-US" sz="2000" dirty="0" err="1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Addys</a:t>
            </a:r>
            <a:endParaRPr lang="en-US" sz="2000" dirty="0">
              <a:solidFill>
                <a:srgbClr val="0070C0"/>
              </a:solidFill>
              <a:latin typeface="Aharoni" pitchFamily="2" charset="-79"/>
              <a:cs typeface="Aharoni" pitchFamily="2" charset="-79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2862943"/>
            <a:ext cx="2043113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2048554"/>
            <a:ext cx="13716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561" y="2438400"/>
            <a:ext cx="515778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5726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072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69" y="2590800"/>
            <a:ext cx="70897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hlinkClick r:id="rId4"/>
          </p:cNvPr>
          <p:cNvSpPr txBox="1"/>
          <p:nvPr/>
        </p:nvSpPr>
        <p:spPr>
          <a:xfrm>
            <a:off x="1371600" y="20574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PREZI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2312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8800"/>
            <a:ext cx="184785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5565775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43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277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" y="1981200"/>
            <a:ext cx="740092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571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2133600"/>
            <a:ext cx="6324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1" u="sng" dirty="0">
                <a:latin typeface="Aharoni" pitchFamily="2" charset="-79"/>
                <a:cs typeface="Aharoni" pitchFamily="2" charset="-79"/>
              </a:rPr>
              <a:t>Alternatives to Google </a:t>
            </a:r>
            <a:r>
              <a:rPr lang="en-US" sz="2400" b="1" u="sng" dirty="0" smtClean="0">
                <a:latin typeface="Aharoni" pitchFamily="2" charset="-79"/>
                <a:cs typeface="Aharoni" pitchFamily="2" charset="-79"/>
              </a:rPr>
              <a:t>Images:</a:t>
            </a:r>
          </a:p>
          <a:p>
            <a:pPr>
              <a:buNone/>
            </a:pPr>
            <a:endParaRPr lang="en-US" sz="2400" b="1" u="sng" dirty="0">
              <a:latin typeface="Aharoni" pitchFamily="2" charset="-79"/>
              <a:cs typeface="Aharoni" pitchFamily="2" charset="-79"/>
            </a:endParaRPr>
          </a:p>
          <a:p>
            <a:pPr>
              <a:buNone/>
            </a:pPr>
            <a:r>
              <a:rPr lang="en-US" sz="2400" dirty="0" smtClean="0">
                <a:latin typeface="Aharoni" pitchFamily="2" charset="-79"/>
                <a:cs typeface="Aharoni" pitchFamily="2" charset="-79"/>
                <a:hlinkClick r:id="rId2"/>
              </a:rPr>
              <a:t>Free </a:t>
            </a:r>
            <a:r>
              <a:rPr lang="en-US" sz="2400" dirty="0">
                <a:latin typeface="Aharoni" pitchFamily="2" charset="-79"/>
                <a:cs typeface="Aharoni" pitchFamily="2" charset="-79"/>
                <a:hlinkClick r:id="rId2"/>
              </a:rPr>
              <a:t>Digital Photos</a:t>
            </a:r>
            <a:r>
              <a:rPr lang="en-US" sz="2400" dirty="0">
                <a:latin typeface="Aharoni" pitchFamily="2" charset="-79"/>
                <a:cs typeface="Aharoni" pitchFamily="2" charset="-79"/>
              </a:rPr>
              <a:t> free photos and 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illustrations</a:t>
            </a:r>
          </a:p>
          <a:p>
            <a:pPr>
              <a:buNone/>
            </a:pPr>
            <a:endParaRPr lang="en-US" sz="2400" dirty="0">
              <a:latin typeface="Aharoni" pitchFamily="2" charset="-79"/>
              <a:cs typeface="Aharoni" pitchFamily="2" charset="-79"/>
            </a:endParaRPr>
          </a:p>
          <a:p>
            <a:pPr>
              <a:buNone/>
            </a:pPr>
            <a:r>
              <a:rPr lang="en-US" sz="2400" dirty="0" smtClean="0">
                <a:latin typeface="Aharoni" pitchFamily="2" charset="-79"/>
                <a:cs typeface="Aharoni" pitchFamily="2" charset="-79"/>
                <a:hlinkClick r:id="rId3"/>
              </a:rPr>
              <a:t>World </a:t>
            </a:r>
            <a:r>
              <a:rPr lang="en-US" sz="2400" dirty="0">
                <a:latin typeface="Aharoni" pitchFamily="2" charset="-79"/>
                <a:cs typeface="Aharoni" pitchFamily="2" charset="-79"/>
                <a:hlinkClick r:id="rId3"/>
              </a:rPr>
              <a:t>Images</a:t>
            </a:r>
            <a:r>
              <a:rPr lang="en-US" sz="2400" dirty="0">
                <a:latin typeface="Aharoni" pitchFamily="2" charset="-79"/>
                <a:cs typeface="Aharoni" pitchFamily="2" charset="-79"/>
              </a:rPr>
              <a:t> 80,000 images from California State 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University</a:t>
            </a:r>
          </a:p>
          <a:p>
            <a:pPr>
              <a:buNone/>
            </a:pPr>
            <a:endParaRPr lang="en-US" sz="2400" dirty="0">
              <a:latin typeface="Aharoni" pitchFamily="2" charset="-79"/>
              <a:cs typeface="Aharoni" pitchFamily="2" charset="-79"/>
            </a:endParaRPr>
          </a:p>
          <a:p>
            <a:pPr>
              <a:buNone/>
            </a:pPr>
            <a:r>
              <a:rPr lang="en-US" sz="2400" dirty="0">
                <a:latin typeface="Aharoni" pitchFamily="2" charset="-79"/>
                <a:cs typeface="Aharoni" pitchFamily="2" charset="-79"/>
                <a:hlinkClick r:id="rId4"/>
              </a:rPr>
              <a:t>WP Clip Art</a:t>
            </a:r>
            <a:r>
              <a:rPr lang="en-US" sz="2400" dirty="0">
                <a:latin typeface="Aharoni" pitchFamily="2" charset="-79"/>
                <a:cs typeface="Aharoni" pitchFamily="2" charset="-79"/>
              </a:rPr>
              <a:t> photos and clip 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art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2708729"/>
            <a:ext cx="450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468" y="5181600"/>
            <a:ext cx="384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41760"/>
            <a:ext cx="920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73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>
            <a:hlinkClick r:id="rId2"/>
          </p:cNvPr>
          <p:cNvPicPr/>
          <p:nvPr/>
        </p:nvPicPr>
        <p:blipFill rotWithShape="1">
          <a:blip r:embed="rId3"/>
          <a:srcRect t="12251" r="1442" b="5127"/>
          <a:stretch/>
        </p:blipFill>
        <p:spPr bwMode="auto">
          <a:xfrm>
            <a:off x="1447800" y="1905000"/>
            <a:ext cx="6172200" cy="3286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0" y="5410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Public Domain and free photos from photographers who are willing to share.</a:t>
            </a:r>
          </a:p>
        </p:txBody>
      </p:sp>
    </p:spTree>
    <p:extLst>
      <p:ext uri="{BB962C8B-B14F-4D97-AF65-F5344CB8AC3E}">
        <p14:creationId xmlns:p14="http://schemas.microsoft.com/office/powerpoint/2010/main" val="4108180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 descr="Wikimedia Commons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4" r="2813"/>
          <a:stretch/>
        </p:blipFill>
        <p:spPr>
          <a:xfrm>
            <a:off x="940221" y="2209800"/>
            <a:ext cx="710611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08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49" y="2038350"/>
            <a:ext cx="7092246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795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8288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haroni" pitchFamily="2" charset="-79"/>
                <a:cs typeface="Aharoni" pitchFamily="2" charset="-79"/>
              </a:rPr>
              <a:t>Photo Editors: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Picture 3" descr="Photo editor online - Pixlr.com edit image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19830" r="17395" b="10031"/>
          <a:stretch/>
        </p:blipFill>
        <p:spPr>
          <a:xfrm>
            <a:off x="1257298" y="2286000"/>
            <a:ext cx="6267451" cy="347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417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4" name="Picture 3" descr="FotoFlexer - The world's most advanced online photo editor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1" t="19446" r="22083"/>
          <a:stretch/>
        </p:blipFill>
        <p:spPr>
          <a:xfrm>
            <a:off x="2057400" y="2016905"/>
            <a:ext cx="5067300" cy="389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88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9600"/>
            <a:ext cx="56388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94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5843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439" y="1981200"/>
            <a:ext cx="5975350" cy="401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0042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4" name="Picture 3" descr="Sumo Paint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9" t="19254" r="19480"/>
          <a:stretch/>
        </p:blipFill>
        <p:spPr>
          <a:xfrm>
            <a:off x="1657349" y="1905000"/>
            <a:ext cx="5695951" cy="400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359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 descr="LightShot — screenshot tool for Mac &amp; Win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t="19446" r="18542"/>
          <a:stretch/>
        </p:blipFill>
        <p:spPr>
          <a:xfrm>
            <a:off x="1709057" y="1905000"/>
            <a:ext cx="5705476" cy="399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314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 descr="Free Graphic Design Software - Logo Maker Online - Photo Editor - Best Page Creator Draw Progra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19254" r="18542"/>
          <a:stretch/>
        </p:blipFill>
        <p:spPr>
          <a:xfrm>
            <a:off x="1387397" y="1905000"/>
            <a:ext cx="6061152" cy="415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572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 descr="Tagxedo - Creator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6" t="19446" r="20520"/>
          <a:stretch/>
        </p:blipFill>
        <p:spPr>
          <a:xfrm>
            <a:off x="1771650" y="1914524"/>
            <a:ext cx="5495925" cy="399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989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 descr="BigHugeLabs: Do fun stuff with your photos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9639" r="20000"/>
          <a:stretch/>
        </p:blipFill>
        <p:spPr>
          <a:xfrm>
            <a:off x="1733550" y="1924050"/>
            <a:ext cx="5581650" cy="398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935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1962089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Aharoni" pitchFamily="2" charset="-79"/>
                <a:cs typeface="Aharoni" pitchFamily="2" charset="-79"/>
              </a:rPr>
              <a:t>Video Tools:</a:t>
            </a:r>
            <a:endParaRPr lang="en-US" sz="2000" u="sng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Picture 3" descr="CamStudio - Free Screen Recording Software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8" t="18870" r="29478" b="24059"/>
          <a:stretch/>
        </p:blipFill>
        <p:spPr>
          <a:xfrm>
            <a:off x="2362199" y="2362199"/>
            <a:ext cx="3895725" cy="2828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528126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Free streaming video software– you  can easily record all your screen and audio activities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076141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 descr="Jing, screenshot and screencast software from TechSmith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9254" r="19688"/>
          <a:stretch/>
        </p:blipFill>
        <p:spPr>
          <a:xfrm>
            <a:off x="1218904" y="1888250"/>
            <a:ext cx="3195184" cy="2226550"/>
          </a:xfrm>
          <a:prstGeom prst="rect">
            <a:avLst/>
          </a:prstGeom>
        </p:spPr>
      </p:pic>
      <p:pic>
        <p:nvPicPr>
          <p:cNvPr id="4" name="Picture 2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5" r="13718"/>
          <a:stretch/>
        </p:blipFill>
        <p:spPr bwMode="auto">
          <a:xfrm>
            <a:off x="4495800" y="3352800"/>
            <a:ext cx="3612982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800" y="5472527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Instant screencasts: Just click </a:t>
            </a:r>
            <a:r>
              <a:rPr lang="en-US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record!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293280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 descr="TubeChop - Chop YouTube Videos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t="19639" r="20625"/>
          <a:stretch/>
        </p:blipFill>
        <p:spPr>
          <a:xfrm>
            <a:off x="1657350" y="1924050"/>
            <a:ext cx="5600700" cy="398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004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908" y="2209800"/>
            <a:ext cx="4908892" cy="385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490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lvl="0" indent="0">
              <a:buClr>
                <a:srgbClr val="9CB084"/>
              </a:buClr>
              <a:buNone/>
            </a:pPr>
            <a:r>
              <a:rPr lang="en-US" sz="40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What is Web 2.0 and how is it different from the “</a:t>
            </a:r>
            <a:r>
              <a:rPr lang="en-US" sz="40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web</a:t>
            </a:r>
            <a:r>
              <a:rPr lang="en-US" sz="40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”?   </a:t>
            </a:r>
            <a:endParaRPr lang="en-US" sz="4000" dirty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62399"/>
            <a:ext cx="28225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75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 descr="Animoto - Video Slideshow Maker with Music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19254" r="10417"/>
          <a:stretch/>
        </p:blipFill>
        <p:spPr>
          <a:xfrm>
            <a:off x="1143000" y="1981200"/>
            <a:ext cx="6743700" cy="400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511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1929080"/>
            <a:ext cx="2752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07F09"/>
              </a:buClr>
              <a:buNone/>
            </a:pPr>
            <a:r>
              <a:rPr lang="en-US" sz="2000" b="1" u="sng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Bookmark Storage:</a:t>
            </a:r>
            <a:endParaRPr lang="en-US" sz="2000" dirty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Picture 3" descr="Organize your resources in an online binder - LiveBinders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9" t="19254" r="8334"/>
          <a:stretch/>
        </p:blipFill>
        <p:spPr>
          <a:xfrm>
            <a:off x="1143000" y="2590800"/>
            <a:ext cx="6489475" cy="338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160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187273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Only2Clicks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Picture 3" descr="Only2Clicks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6" t="19446" r="12395" b="18404"/>
          <a:stretch/>
        </p:blipFill>
        <p:spPr>
          <a:xfrm>
            <a:off x="1085848" y="2514600"/>
            <a:ext cx="6924675" cy="308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288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 descr="Diigo - Web Highlighter and Sticky Notes, Online Bookmarking and Annotation, Personal Learning 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t="19639" r="18958" b="12721"/>
          <a:stretch/>
        </p:blipFill>
        <p:spPr>
          <a:xfrm>
            <a:off x="1397360" y="2209799"/>
            <a:ext cx="6451240" cy="384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400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>
            <a:hlinkClick r:id="rId2"/>
          </p:cNvPr>
          <p:cNvPicPr/>
          <p:nvPr/>
        </p:nvPicPr>
        <p:blipFill rotWithShape="1">
          <a:blip r:embed="rId3"/>
          <a:srcRect l="17712" t="12251" r="17832" b="4558"/>
          <a:stretch/>
        </p:blipFill>
        <p:spPr bwMode="auto">
          <a:xfrm>
            <a:off x="1981200" y="1981200"/>
            <a:ext cx="5257800" cy="4114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5144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1900888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07F09"/>
              </a:buClr>
              <a:buNone/>
            </a:pPr>
            <a:r>
              <a:rPr lang="en-US" sz="2000" b="1" u="sng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Temporary &amp; Disposable Email </a:t>
            </a:r>
            <a:r>
              <a:rPr lang="en-US" sz="2000" b="1" u="sng" dirty="0" err="1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Addys</a:t>
            </a:r>
            <a:endParaRPr lang="en-US" sz="2000" b="1" u="sng" dirty="0" smtClean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Picture 3" descr="10 Minute Mail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4" t="34819" r="46801" b="19062"/>
          <a:stretch/>
        </p:blipFill>
        <p:spPr>
          <a:xfrm>
            <a:off x="952500" y="2471057"/>
            <a:ext cx="3276600" cy="3051379"/>
          </a:xfrm>
          <a:prstGeom prst="rect">
            <a:avLst/>
          </a:prstGeom>
        </p:spPr>
      </p:pic>
      <p:pic>
        <p:nvPicPr>
          <p:cNvPr id="5" name="Picture 4" descr="YOPmail - Disposable Email Address - Windows Internet Explorer">
            <a:hlinkClick r:id="rId4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t="19062" r="24792"/>
          <a:stretch/>
        </p:blipFill>
        <p:spPr>
          <a:xfrm>
            <a:off x="4569418" y="2471057"/>
            <a:ext cx="3551326" cy="28821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5353159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haroni" pitchFamily="2" charset="-79"/>
                <a:cs typeface="Aharoni" pitchFamily="2" charset="-79"/>
              </a:rPr>
              <a:t>Keeps your email for 8 days</a:t>
            </a:r>
            <a:endParaRPr lang="en-US" sz="1600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0260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5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5316119" cy="402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1847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1905000"/>
            <a:ext cx="6324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References &amp; Resources I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 of the Best Online Backup Services for Linux.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Auza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Jun.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22 Jul 2011. Tech Source &lt;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http://www.junauza.com/2010/06/8-of-best-online-backup-services-for.html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&gt;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"40+ Temporary &amp; Disposable Email Services, Quickies!."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 the PC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N.p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., 105 Apr 2008. Web. 24 Jul 2011. &lt;http://www.tothepc.com/archives/40-temporary-disposable-email-services-quickies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/&gt;.</a:t>
            </a:r>
          </a:p>
          <a:p>
            <a:pPr marL="27432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/>
              <a:buChar char="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Chan, Min Li, Fritz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Holznagel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and Michael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Krantz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"20 Things I Learned About Browsers and the Web." Google, 2010. Web. 22 Jul 2011. &lt;http://www.20thingsilearned.com/en-US/&gt;.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801837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2133600"/>
            <a:ext cx="6934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References &amp; Resources II</a:t>
            </a:r>
            <a:endParaRPr kumimoji="0" lang="en-US" sz="14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"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Cloud computing."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Wikipedia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2011. Web. &lt;http://en.wikipedia.org/wiki/Cloud_computing&gt;.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Fitzppatrick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Jason. "Five Best Bookmark Management Tools."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Lifehackers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15 May 2010. Web. 23 Jul 2011. &lt;http://lifehacker.com/5540019/five-best-bookmark-management-tools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&gt;.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Griffith, Eric. "The Best Free Web Apps of 2011."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PC Magazine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N.p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., 13 Jul 2011. Web. 22 Jul 2011. &lt;http://www.pcmag.com/article2/0,2817,2388384,00.asp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&gt;.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908031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2057400"/>
            <a:ext cx="6629400" cy="350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References &amp; Resources III</a:t>
            </a:r>
            <a:endParaRPr kumimoji="0" lang="en-US" sz="14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Guay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Stephen . "100 Web Apps to Rule Them All."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App Storm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N.p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., 31 May 2011. Web. 23 Jul 2011. &lt;http://web.appstorm.net/roundups/100-web-apps-to-rule-them-all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/&gt;.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Karaoğlu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Özge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"A-Z Web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tools:A+B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."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TL Advisor Blog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Tech Learning, 22 Jan 2011. Web. 24 Jul 2011. &lt;http://www.techlearning.com/blogs/35972&gt;.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Karaoğlu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Özge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"A-Z Web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tools:C+D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."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TL Advisor Blog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Tech Learning, 02 Mar 2011. Web. 03 Mar 2011. &lt;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http://www.techlearning.com/blogs/37254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&gt;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40691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65" y="2119601"/>
            <a:ext cx="5736833" cy="360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43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2133600"/>
            <a:ext cx="6572250" cy="35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27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09800"/>
            <a:ext cx="2664183" cy="266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54086" y="51054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What is the “cloud”?</a:t>
            </a:r>
            <a:endParaRPr lang="en-US" sz="2800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1984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1981200"/>
            <a:ext cx="6913563" cy="401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82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155</TotalTime>
  <Words>989</Words>
  <Application>Microsoft Office PowerPoint</Application>
  <PresentationFormat>On-screen Show (4:3)</PresentationFormat>
  <Paragraphs>128</Paragraphs>
  <Slides>59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Pushpin</vt:lpstr>
      <vt:lpstr>PowerPoint Presentation</vt:lpstr>
      <vt:lpstr>Web 2.0 and You –   What “tools” are out there?</vt:lpstr>
      <vt:lpstr>Web 2.0 and You –       What “tools are out there?</vt:lpstr>
      <vt:lpstr>PowerPoint Presentation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riv</dc:creator>
  <cp:lastModifiedBy>riv</cp:lastModifiedBy>
  <cp:revision>16</cp:revision>
  <dcterms:created xsi:type="dcterms:W3CDTF">2012-10-20T19:54:44Z</dcterms:created>
  <dcterms:modified xsi:type="dcterms:W3CDTF">2012-10-23T01:06:29Z</dcterms:modified>
</cp:coreProperties>
</file>