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31"/>
  </p:notesMasterIdLst>
  <p:sldIdLst>
    <p:sldId id="256" r:id="rId2"/>
    <p:sldId id="257" r:id="rId3"/>
    <p:sldId id="259" r:id="rId4"/>
    <p:sldId id="258" r:id="rId5"/>
    <p:sldId id="260" r:id="rId6"/>
    <p:sldId id="261" r:id="rId7"/>
    <p:sldId id="262" r:id="rId8"/>
    <p:sldId id="263" r:id="rId9"/>
    <p:sldId id="269" r:id="rId10"/>
    <p:sldId id="270" r:id="rId11"/>
    <p:sldId id="271" r:id="rId12"/>
    <p:sldId id="265" r:id="rId13"/>
    <p:sldId id="266" r:id="rId14"/>
    <p:sldId id="264" r:id="rId15"/>
    <p:sldId id="277" r:id="rId16"/>
    <p:sldId id="278" r:id="rId17"/>
    <p:sldId id="267" r:id="rId18"/>
    <p:sldId id="279" r:id="rId19"/>
    <p:sldId id="272" r:id="rId20"/>
    <p:sldId id="282" r:id="rId21"/>
    <p:sldId id="283" r:id="rId22"/>
    <p:sldId id="284" r:id="rId23"/>
    <p:sldId id="273" r:id="rId24"/>
    <p:sldId id="274" r:id="rId25"/>
    <p:sldId id="275" r:id="rId26"/>
    <p:sldId id="276" r:id="rId27"/>
    <p:sldId id="268" r:id="rId28"/>
    <p:sldId id="280" r:id="rId29"/>
    <p:sldId id="281" r:id="rId30"/>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56" autoAdjust="0"/>
    <p:restoredTop sz="94452" autoAdjust="0"/>
  </p:normalViewPr>
  <p:slideViewPr>
    <p:cSldViewPr>
      <p:cViewPr>
        <p:scale>
          <a:sx n="94" d="100"/>
          <a:sy n="94" d="100"/>
        </p:scale>
        <p:origin x="-456" y="348"/>
      </p:cViewPr>
      <p:guideLst>
        <p:guide orient="horz" pos="2160"/>
        <p:guide pos="2880"/>
      </p:guideLst>
    </p:cSldViewPr>
  </p:slideViewPr>
  <p:outlineViewPr>
    <p:cViewPr>
      <p:scale>
        <a:sx n="33" d="100"/>
        <a:sy n="33" d="100"/>
      </p:scale>
      <p:origin x="0" y="3348"/>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3BD4B4E-A66D-4786-8333-458861AD2770}" type="datetimeFigureOut">
              <a:rPr lang="en-US"/>
              <a:pPr>
                <a:defRPr/>
              </a:pPr>
              <a:t>10/11/2011</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09CA24DB-D497-4B48-9B4D-9020C18BD6E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dropbox.com/edu"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lifehack.org/articles/lifehack/introduction-to-90-online-file-storage-services.html"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5F31B63-D4BC-4FC0-95DF-B72AF1214978}" type="slidenum">
              <a:rPr lang="en-US"/>
              <a:pPr fontAlgn="base">
                <a:spcBef>
                  <a:spcPct val="0"/>
                </a:spcBef>
                <a:spcAft>
                  <a:spcPct val="0"/>
                </a:spcAft>
                <a:defRPr/>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You might want to show an example of a prezi &amp; talk about its limitations.  Slide Rocket pw tv7896</a:t>
            </a:r>
          </a:p>
          <a:p>
            <a:pPr eaLnBrk="1" hangingPunct="1">
              <a:spcBef>
                <a:spcPct val="0"/>
              </a:spcBef>
            </a:pPr>
            <a:endParaRPr lang="en-US" smtClean="0"/>
          </a:p>
        </p:txBody>
      </p:sp>
      <p:sp>
        <p:nvSpPr>
          <p:cNvPr id="348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B0C9ED1-B2EA-4824-8132-E41532A2F780}" type="slidenum">
              <a:rPr lang="en-US"/>
              <a:pPr fontAlgn="base">
                <a:spcBef>
                  <a:spcPct val="0"/>
                </a:spcBef>
                <a:spcAft>
                  <a:spcPct val="0"/>
                </a:spcAft>
                <a:defRPr/>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Explain when would use.</a:t>
            </a:r>
          </a:p>
        </p:txBody>
      </p:sp>
      <p:sp>
        <p:nvSpPr>
          <p:cNvPr id="368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0299389-11B3-40FF-9A83-8F38C7243730}" type="slidenum">
              <a:rPr lang="en-US"/>
              <a:pPr fontAlgn="base">
                <a:spcBef>
                  <a:spcPct val="0"/>
                </a:spcBef>
                <a:spcAft>
                  <a:spcPct val="0"/>
                </a:spcAft>
                <a:defRPr/>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Dropbox has an attractive way to get more storage: for every other person that joins Dropbox because you invited them, you can get 250 MB of extra storage space for free, forever. If you’re a student, you can </a:t>
            </a:r>
            <a:r>
              <a:rPr lang="en-US" smtClean="0">
                <a:hlinkClick r:id="rId3"/>
              </a:rPr>
              <a:t>bump that up and get 500 MB of extra free space</a:t>
            </a:r>
            <a:r>
              <a:rPr lang="en-US" smtClean="0"/>
              <a:t> for everyone that joins because you invited them.</a:t>
            </a:r>
          </a:p>
          <a:p>
            <a:pPr eaLnBrk="1" hangingPunct="1">
              <a:spcBef>
                <a:spcPct val="0"/>
              </a:spcBef>
            </a:pPr>
            <a:r>
              <a:rPr lang="en-US" smtClean="0"/>
              <a:t/>
            </a:r>
            <a:br>
              <a:rPr lang="en-US" smtClean="0"/>
            </a:br>
            <a:endParaRPr lang="en-US" smtClean="0"/>
          </a:p>
        </p:txBody>
      </p:sp>
      <p:sp>
        <p:nvSpPr>
          <p:cNvPr id="389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6234647-FC26-48B1-9376-F5C14E2E8D7B}" type="slidenum">
              <a:rPr lang="en-US"/>
              <a:pPr fontAlgn="base">
                <a:spcBef>
                  <a:spcPct val="0"/>
                </a:spcBef>
                <a:spcAft>
                  <a:spcPct val="0"/>
                </a:spcAft>
                <a:defRPr/>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i="1" smtClean="0"/>
          </a:p>
        </p:txBody>
      </p:sp>
      <p:sp>
        <p:nvSpPr>
          <p:cNvPr id="430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3374DFB-D829-4BEC-B057-995CBB17DAAF}" type="slidenum">
              <a:rPr lang="en-US"/>
              <a:pPr fontAlgn="base">
                <a:spcBef>
                  <a:spcPct val="0"/>
                </a:spcBef>
                <a:spcAft>
                  <a:spcPct val="0"/>
                </a:spcAft>
                <a:defRPr/>
              </a:pPr>
              <a:t>17</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i="1" smtClean="0"/>
              <a:t>If you are looking for more options go to: </a:t>
            </a:r>
            <a:r>
              <a:rPr lang="en-US" b="1" i="1" smtClean="0">
                <a:hlinkClick r:id="rId3"/>
              </a:rPr>
              <a:t>http://www.lifehack.org/articles/lifehack/introduction-to-90-online-file-storage-services.html</a:t>
            </a:r>
            <a:r>
              <a:rPr lang="en-US" b="1" i="1" smtClean="0"/>
              <a:t> </a:t>
            </a:r>
            <a:endParaRPr lang="en-US" i="1" smtClean="0"/>
          </a:p>
        </p:txBody>
      </p:sp>
      <p:sp>
        <p:nvSpPr>
          <p:cNvPr id="450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A7CDE93-4BD0-430A-BFED-3ECF5607AE57}" type="slidenum">
              <a:rPr lang="en-US"/>
              <a:pPr fontAlgn="base">
                <a:spcBef>
                  <a:spcPct val="0"/>
                </a:spcBef>
                <a:spcAft>
                  <a:spcPct val="0"/>
                </a:spcAft>
                <a:defRPr/>
              </a:pPr>
              <a:t>18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List the top three things that annoy you about that site with the person next to you.</a:t>
            </a:r>
          </a:p>
          <a:p>
            <a:pPr eaLnBrk="1" hangingPunct="1">
              <a:spcBef>
                <a:spcPct val="0"/>
              </a:spcBef>
            </a:pPr>
            <a:endParaRPr lang="en-US" smtClean="0"/>
          </a:p>
        </p:txBody>
      </p:sp>
      <p:sp>
        <p:nvSpPr>
          <p:cNvPr id="501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4AB8294-AE1B-4B52-A2D3-B0600A8E72AE}" type="slidenum">
              <a:rPr lang="en-US"/>
              <a:pPr fontAlgn="base">
                <a:spcBef>
                  <a:spcPct val="0"/>
                </a:spcBef>
                <a:spcAft>
                  <a:spcPct val="0"/>
                </a:spcAft>
                <a:defRPr/>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E8F9DAF-AF26-4398-9094-DEBBE28C98CB}" type="slidenum">
              <a:rPr lang="en-US"/>
              <a:pPr fontAlgn="base">
                <a:spcBef>
                  <a:spcPct val="0"/>
                </a:spcBef>
                <a:spcAft>
                  <a:spcPct val="0"/>
                </a:spcAft>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If you should lose your computer or it should crash, what would you lose?  Your email?  Your address book? Your documents? Your spreadsheets? Your photos?  Which ones??</a:t>
            </a:r>
          </a:p>
          <a:p>
            <a:pPr eaLnBrk="1" hangingPunct="1">
              <a:spcBef>
                <a:spcPct val="0"/>
              </a:spcBef>
            </a:pPr>
            <a:r>
              <a:rPr lang="en-US" smtClean="0"/>
              <a:t>Cloud computing comes into focus only when you think about what IT always needs: a way to increase capacity or add capabilities on the fly without investing in new infrastructure, training new personnel, or licensing new software.</a:t>
            </a:r>
          </a:p>
        </p:txBody>
      </p:sp>
      <p:sp>
        <p:nvSpPr>
          <p:cNvPr id="204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E08AB81-29C9-4647-BF27-8725F294010C}" type="slidenum">
              <a:rPr lang="en-US"/>
              <a:pPr fontAlgn="base">
                <a:spcBef>
                  <a:spcPct val="0"/>
                </a:spcBef>
                <a:spcAft>
                  <a:spcPct val="0"/>
                </a:spcAft>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Today, we are going to talk about going beyond search engines, Facebook, Amazon, and online games.</a:t>
            </a:r>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E7621BA-3256-4E4D-BDD6-45A3AEF49718}" type="slidenum">
              <a:rPr lang="en-US"/>
              <a:pPr fontAlgn="base">
                <a:spcBef>
                  <a:spcPct val="0"/>
                </a:spcBef>
                <a:spcAft>
                  <a:spcPct val="0"/>
                </a:spcAft>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What we are going to look at during this workshop:</a:t>
            </a:r>
          </a:p>
        </p:txBody>
      </p:sp>
      <p:sp>
        <p:nvSpPr>
          <p:cNvPr id="245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DF6B98E-EBCD-4B4B-86B1-9B76BD7E73FA}" type="slidenum">
              <a:rPr lang="en-US"/>
              <a:pPr fontAlgn="base">
                <a:spcBef>
                  <a:spcPct val="0"/>
                </a:spcBef>
                <a:spcAft>
                  <a:spcPct val="0"/>
                </a:spcAft>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With Office 2010 there have now been 13 updates. Also mention student pricing at 99.</a:t>
            </a:r>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4FEC36-8F84-4ED1-8750-F9E011EC047F}" type="slidenum">
              <a:rPr lang="en-US"/>
              <a:pPr fontAlgn="base">
                <a:spcBef>
                  <a:spcPct val="0"/>
                </a:spcBef>
                <a:spcAft>
                  <a:spcPct val="0"/>
                </a:spcAft>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With Google upload entire folders from your computer to the cloud. You can also drag files from your desktop into the Documents List (Chrome or Firefox only).</a:t>
            </a:r>
          </a:p>
          <a:p>
            <a:pPr eaLnBrk="1" hangingPunct="1">
              <a:spcBef>
                <a:spcPct val="0"/>
              </a:spcBef>
            </a:pPr>
            <a:r>
              <a:rPr lang="en-US" i="1" smtClean="0"/>
              <a:t>Zoho suite goes beyond Office by offering a wiki, a planner, email and CRM. </a:t>
            </a:r>
          </a:p>
          <a:p>
            <a:pPr eaLnBrk="1" hangingPunct="1">
              <a:spcBef>
                <a:spcPct val="0"/>
              </a:spcBef>
            </a:pPr>
            <a:endParaRPr lang="en-US" i="1" smtClean="0"/>
          </a:p>
          <a:p>
            <a:pPr eaLnBrk="1" hangingPunct="1">
              <a:spcBef>
                <a:spcPct val="0"/>
              </a:spcBef>
            </a:pPr>
            <a:r>
              <a:rPr lang="en-US" i="1" smtClean="0"/>
              <a:t/>
            </a:r>
            <a:br>
              <a:rPr lang="en-US" i="1" smtClean="0"/>
            </a:br>
            <a:r>
              <a:rPr lang="en-US" i="1" smtClean="0"/>
              <a:t/>
            </a:r>
            <a:br>
              <a:rPr lang="en-US" i="1" smtClean="0"/>
            </a:br>
            <a:endParaRPr lang="en-US" i="1" smtClean="0"/>
          </a:p>
        </p:txBody>
      </p:sp>
      <p:sp>
        <p:nvSpPr>
          <p:cNvPr id="286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3DE6F79-B251-40BB-B715-7AEDE92340B8}" type="slidenum">
              <a:rPr lang="en-US"/>
              <a:pPr fontAlgn="base">
                <a:spcBef>
                  <a:spcPct val="0"/>
                </a:spcBef>
                <a:spcAft>
                  <a:spcPct val="0"/>
                </a:spcAft>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Google Docs has tons of templates. Also, it increases your ability to do collaboration and you can go back to any version you wish.</a:t>
            </a:r>
          </a:p>
        </p:txBody>
      </p:sp>
      <p:sp>
        <p:nvSpPr>
          <p:cNvPr id="307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B1759EE-4E21-4B52-BB45-F6854FB9CD09}" type="slidenum">
              <a:rPr lang="en-US"/>
              <a:pPr fontAlgn="base">
                <a:spcBef>
                  <a:spcPct val="0"/>
                </a:spcBef>
                <a:spcAft>
                  <a:spcPct val="0"/>
                </a:spcAft>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TextEdit="1"/>
          </p:cNvSpPr>
          <p:nvPr>
            <p:ph type="sldImg"/>
          </p:nvPr>
        </p:nvSpPr>
        <p:spPr bwMode="auto">
          <a:noFill/>
          <a:ln>
            <a:solidFill>
              <a:srgbClr val="000000"/>
            </a:solidFill>
            <a:miter lim="800000"/>
            <a:headEnd/>
            <a:tailEnd/>
          </a:ln>
        </p:spPr>
      </p:sp>
      <p:sp>
        <p:nvSpPr>
          <p:cNvPr id="33794"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i="1" smtClean="0"/>
              <a:t>Lotus is from IBM  and only has docs, spreadsheets and presentations (PPT)</a:t>
            </a:r>
            <a:br>
              <a:rPr lang="en-US" i="1" smtClean="0"/>
            </a:br>
            <a:r>
              <a:rPr lang="en-US" i="1" smtClean="0"/>
              <a:t>Open Office available in </a:t>
            </a:r>
            <a:r>
              <a:rPr lang="en-US" b="1" i="1" smtClean="0"/>
              <a:t>many languages</a:t>
            </a:r>
            <a:r>
              <a:rPr lang="en-US" i="1" smtClean="0"/>
              <a:t> and works on all </a:t>
            </a:r>
            <a:r>
              <a:rPr lang="en-US" b="1" i="1" smtClean="0"/>
              <a:t>common computers</a:t>
            </a:r>
            <a:r>
              <a:rPr lang="en-US" i="1" smtClean="0"/>
              <a:t>. It stores all your data in an </a:t>
            </a:r>
            <a:r>
              <a:rPr lang="en-US" b="1" i="1" smtClean="0"/>
              <a:t>international open standard format</a:t>
            </a:r>
            <a:r>
              <a:rPr lang="en-US" i="1" smtClean="0"/>
              <a:t> and can also read and write files from other common office software packages. It can be downloaded and used completely </a:t>
            </a:r>
            <a:r>
              <a:rPr lang="en-US" b="1" i="1" smtClean="0"/>
              <a:t>free of charge</a:t>
            </a:r>
            <a:r>
              <a:rPr lang="en-US" i="1" smtClean="0"/>
              <a:t> for </a:t>
            </a:r>
            <a:r>
              <a:rPr lang="en-US" b="1" i="1" smtClean="0"/>
              <a:t>any purpose</a:t>
            </a:r>
            <a:r>
              <a:rPr lang="en-US" i="1" smtClean="0"/>
              <a:t>.</a:t>
            </a:r>
            <a:r>
              <a:rPr lang="en-US" smtClean="0"/>
              <a:t> </a:t>
            </a:r>
            <a:endParaRPr lang="en-US" i="1" smtClean="0"/>
          </a:p>
          <a:p>
            <a:pPr eaLnBrk="1" hangingPunct="1">
              <a:spcBef>
                <a:spcPct val="0"/>
              </a:spcBef>
            </a:pPr>
            <a:r>
              <a:rPr lang="en-US" i="1" smtClean="0"/>
              <a:t>Calligra: Adding images and graphs is as easy as dragging them into the document. If you don’t like the placement of the image, simply move it around and while you are moving it, the text will automatically wrap around it.</a:t>
            </a:r>
            <a:r>
              <a:rPr lang="en-US" smtClean="0"/>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11"/>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3"/>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8"/>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10"/>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Straight Connector 1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Straight Connector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4"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5" name="Straight Connector 21"/>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6"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22"/>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 23"/>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 25"/>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Oval 24"/>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smtClean="0"/>
              <a:t>Click to edit Master title style</a:t>
            </a:r>
            <a:endParaRPr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8F0691A2-1E63-443E-AB1B-A06AFF7EFD3C}" type="datetimeFigureOut">
              <a:rPr lang="en-US"/>
              <a:pPr>
                <a:defRPr/>
              </a:pPr>
              <a:t>10/11/2011</a:t>
            </a:fld>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D16FCE7B-83FC-4634-9897-985AC3B8D26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F83B3C04-D209-4E68-9E60-3BB8E0BE7DDF}" type="datetimeFigureOut">
              <a:rPr lang="en-US"/>
              <a:pPr>
                <a:defRPr/>
              </a:pPr>
              <a:t>10/11/2011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7CDD240F-A892-4BCB-BF9E-6D51FE12D70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5B218C01-29CE-461E-9455-67EDF08C842F}" type="datetimeFigureOut">
              <a:rPr lang="en-US"/>
              <a:pPr>
                <a:defRPr/>
              </a:pPr>
              <a:t>10/11/2011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7BF65D10-E519-483E-A008-3BB7B1AD1EA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52FFFE3A-EF91-42FB-B66C-722ECA7AF3F1}" type="datetimeFigureOut">
              <a:rPr lang="en-US"/>
              <a:pPr>
                <a:defRPr/>
              </a:pPr>
              <a:t>10/11/2011</a:t>
            </a:fld>
            <a:endParaRPr lang="en-US"/>
          </a:p>
        </p:txBody>
      </p:sp>
      <p:sp>
        <p:nvSpPr>
          <p:cNvPr id="5" name="Slide Number Placeholder 8"/>
          <p:cNvSpPr>
            <a:spLocks noGrp="1"/>
          </p:cNvSpPr>
          <p:nvPr>
            <p:ph type="sldNum" sz="quarter" idx="11"/>
          </p:nvPr>
        </p:nvSpPr>
        <p:spPr/>
        <p:txBody>
          <a:bodyPr rtlCol="0"/>
          <a:lstStyle>
            <a:lvl1pPr>
              <a:defRPr/>
            </a:lvl1pPr>
          </a:lstStyle>
          <a:p>
            <a:pPr>
              <a:defRPr/>
            </a:pPr>
            <a:fld id="{5F459269-700A-4AE0-BEF8-6E53DE1751DC}" type="slidenum">
              <a:rPr lang="en-US"/>
              <a:pPr>
                <a:defRPr/>
              </a:pPr>
              <a:t>‹#›</a:t>
            </a:fld>
            <a:endParaRPr lang="en-US"/>
          </a:p>
        </p:txBody>
      </p:sp>
      <p:sp>
        <p:nvSpPr>
          <p:cNvPr id="6" name="Footer Placeholder 9"/>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9"/>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0"/>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1"/>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Straight Connector 12"/>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Straight Connector 14"/>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Straight Connector 15"/>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9"/>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20"/>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21"/>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22"/>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Straight Connector 25"/>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smtClean="0"/>
              <a:t>Click to edit Master title style</a:t>
            </a:r>
            <a:endParaRPr lang="en-US"/>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2B83739F-CF6D-4270-B1C3-AFDE206CD2E1}" type="datetimeFigureOut">
              <a:rPr lang="en-US"/>
              <a:pPr>
                <a:defRPr/>
              </a:pPr>
              <a:t>10/11/2011</a:t>
            </a:fld>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09F20DCA-9C63-4AE1-872B-3E08FF51E6F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8C10140-1A3A-44D6-B0BF-BC0634D8DCFC}" type="datetimeFigureOut">
              <a:rPr lang="en-US"/>
              <a:pPr>
                <a:defRPr/>
              </a:pPr>
              <a:t>10/11/2011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D2247C7E-6CF1-4BED-8D8B-39065C1BC4C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7E56B047-4E5B-4E69-9D66-EADCD26716A3}" type="datetimeFigureOut">
              <a:rPr lang="en-US"/>
              <a:pPr>
                <a:defRPr/>
              </a:pPr>
              <a:t>10/11/2011</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15157D08-AB5E-433D-A1A9-BF3114D99C1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rtlCol="0"/>
          <a:lstStyle>
            <a:lvl1pPr>
              <a:defRPr/>
            </a:lvl1pPr>
          </a:lstStyle>
          <a:p>
            <a:pPr>
              <a:defRPr/>
            </a:pPr>
            <a:fld id="{DDB0E5E5-1D7B-4EED-B7F8-6B55981ED51B}" type="datetimeFigureOut">
              <a:rPr lang="en-US"/>
              <a:pPr>
                <a:defRPr/>
              </a:pPr>
              <a:t>10/11/2011</a:t>
            </a:fld>
            <a:endParaRPr lang="en-US"/>
          </a:p>
        </p:txBody>
      </p:sp>
      <p:sp>
        <p:nvSpPr>
          <p:cNvPr id="4" name="Slide Number Placeholder 6"/>
          <p:cNvSpPr>
            <a:spLocks noGrp="1"/>
          </p:cNvSpPr>
          <p:nvPr>
            <p:ph type="sldNum" sz="quarter" idx="11"/>
          </p:nvPr>
        </p:nvSpPr>
        <p:spPr/>
        <p:txBody>
          <a:bodyPr rtlCol="0"/>
          <a:lstStyle>
            <a:lvl1pPr>
              <a:defRPr/>
            </a:lvl1pPr>
          </a:lstStyle>
          <a:p>
            <a:pPr>
              <a:defRPr/>
            </a:pPr>
            <a:fld id="{CFD4B9E2-145C-4F3E-A7A4-F701FB219F2C}" type="slidenum">
              <a:rPr lang="en-US"/>
              <a:pPr>
                <a:defRPr/>
              </a:pPr>
              <a:t>‹#›</a:t>
            </a:fld>
            <a:endParaRPr lang="en-US"/>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A2D79A8F-9C57-4FC6-8C2E-663D9A702072}" type="datetimeFigureOut">
              <a:rPr lang="en-US"/>
              <a:pPr>
                <a:defRPr/>
              </a:pPr>
              <a:t>10/11/2011</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60EA8FA3-6EB9-4D5D-87AF-D09894C36DA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6"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7" name="Straight Connector 8"/>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8"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1" name="Oval 13"/>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6EBC494C-FDB5-4CAF-BFB6-83EE38A6978F}" type="datetimeFigureOut">
              <a:rPr lang="en-US"/>
              <a:pPr>
                <a:defRPr/>
              </a:pPr>
              <a:t>10/11/2011</a:t>
            </a:fld>
            <a:endParaRPr lang="en-US"/>
          </a:p>
        </p:txBody>
      </p:sp>
      <p:sp>
        <p:nvSpPr>
          <p:cNvPr id="13" name="Slide Number Placeholder 21"/>
          <p:cNvSpPr>
            <a:spLocks noGrp="1"/>
          </p:cNvSpPr>
          <p:nvPr>
            <p:ph type="sldNum" sz="quarter" idx="11"/>
          </p:nvPr>
        </p:nvSpPr>
        <p:spPr/>
        <p:txBody>
          <a:bodyPr rtlCol="0"/>
          <a:lstStyle>
            <a:lvl1pPr>
              <a:defRPr/>
            </a:lvl1pPr>
          </a:lstStyle>
          <a:p>
            <a:pPr>
              <a:defRPr/>
            </a:pPr>
            <a:fld id="{8531E452-BEAC-4995-88FB-D866D44517B0}" type="slidenum">
              <a:rPr lang="en-US"/>
              <a:pPr>
                <a:defRPr/>
              </a:pPr>
              <a:t>‹#›</a:t>
            </a:fld>
            <a:endParaRPr lang="en-US"/>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6" name="Oval 12"/>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11" name="Straight Connector 19"/>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A58C9AE5-8A63-4169-AA8C-FB78F81D24A2}" type="datetimeFigureOut">
              <a:rPr lang="en-US"/>
              <a:pPr>
                <a:defRPr/>
              </a:pPr>
              <a:t>10/11/2011</a:t>
            </a:fld>
            <a:endParaRPr lang="en-US"/>
          </a:p>
        </p:txBody>
      </p:sp>
      <p:sp>
        <p:nvSpPr>
          <p:cNvPr id="13" name="Slide Number Placeholder 17"/>
          <p:cNvSpPr>
            <a:spLocks noGrp="1"/>
          </p:cNvSpPr>
          <p:nvPr>
            <p:ph type="sldNum" sz="quarter" idx="11"/>
          </p:nvPr>
        </p:nvSpPr>
        <p:spPr/>
        <p:txBody>
          <a:bodyPr rtlCol="0"/>
          <a:lstStyle>
            <a:lvl1pPr>
              <a:defRPr/>
            </a:lvl1pPr>
          </a:lstStyle>
          <a:p>
            <a:pPr>
              <a:defRPr/>
            </a:pPr>
            <a:fld id="{897B0DA4-BD39-406A-AD34-25C5A942557C}" type="slidenum">
              <a:rPr lang="en-US"/>
              <a:pPr>
                <a:defRPr/>
              </a:pPr>
              <a:t>‹#›</a:t>
            </a:fld>
            <a:endParaRPr lang="en-US"/>
          </a:p>
        </p:txBody>
      </p:sp>
      <p:sp>
        <p:nvSpPr>
          <p:cNvPr id="14" name="Footer Placeholder 20"/>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smtClean="0"/>
              <a:t>Click to edit Master title style</a:t>
            </a:r>
            <a:endParaRPr lang="en-US"/>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fld id="{9A6D3401-14DC-444B-8C1D-406A049FB0A9}" type="datetimeFigureOut">
              <a:rPr lang="en-US"/>
              <a:pPr>
                <a:defRPr/>
              </a:pPr>
              <a:t>10/11/2011</a:t>
            </a:fld>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defRPr>
            </a:lvl1pPr>
          </a:lstStyle>
          <a:p>
            <a:pPr>
              <a:defRPr/>
            </a:pPr>
            <a:fld id="{2FF20E23-5981-4E0F-BEFF-D2F1F48BD65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52" r:id="rId1"/>
    <p:sldLayoutId id="2147483853" r:id="rId2"/>
    <p:sldLayoutId id="2147483854" r:id="rId3"/>
    <p:sldLayoutId id="2147483851" r:id="rId4"/>
    <p:sldLayoutId id="2147483850" r:id="rId5"/>
    <p:sldLayoutId id="2147483855" r:id="rId6"/>
    <p:sldLayoutId id="2147483849" r:id="rId7"/>
    <p:sldLayoutId id="2147483856" r:id="rId8"/>
    <p:sldLayoutId id="2147483857" r:id="rId9"/>
    <p:sldLayoutId id="2147483848" r:id="rId10"/>
    <p:sldLayoutId id="2147483847" r:id="rId11"/>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6FB833"/>
        </a:buClr>
        <a:buSzPct val="60000"/>
        <a:buFont typeface="Wingdings" pitchFamily="2" charset="2"/>
        <a:buChar char=""/>
        <a:defRPr sz="2400"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C0E5AF"/>
        </a:buClr>
        <a:buSzPct val="60000"/>
        <a:buFont typeface="Wingdings" pitchFamily="2" charset="2"/>
        <a:buChar char=""/>
        <a:defRPr sz="2000"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F3AABE"/>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hyperlink" Target="http://live.gnome.org/GnomeOffice" TargetMode="External"/><Relationship Id="rId7" Type="http://schemas.openxmlformats.org/officeDocument/2006/relationships/hyperlink" Target="http://www.neooffice.org/favicon.png"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hyperlink" Target="http://www-03.ibm.com/software/lotus/symphony/home.nsf/home" TargetMode="External"/><Relationship Id="rId10" Type="http://schemas.openxmlformats.org/officeDocument/2006/relationships/image" Target="../media/image10.png"/><Relationship Id="rId4" Type="http://schemas.openxmlformats.org/officeDocument/2006/relationships/hyperlink" Target="http://www.calligra-suite.org/" TargetMode="External"/><Relationship Id="rId9" Type="http://schemas.openxmlformats.org/officeDocument/2006/relationships/hyperlink" Target="http://www.openoffice.org/"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hyperlink" Target="http://animoto.com/" TargetMode="External"/><Relationship Id="rId3" Type="http://schemas.openxmlformats.org/officeDocument/2006/relationships/hyperlink" Target="http://upload.wikimedia.org/wikipedia/en/a/a4/Prezi.com-logo.png" TargetMode="External"/><Relationship Id="rId7" Type="http://schemas.openxmlformats.org/officeDocument/2006/relationships/hyperlink" Target="http://www.slidestaxx.com/" TargetMode="External"/><Relationship Id="rId12" Type="http://schemas.openxmlformats.org/officeDocument/2006/relationships/image" Target="../media/image15.gif"/><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hyperlink" Target="http://www.sliderocket.com/" TargetMode="External"/><Relationship Id="rId5" Type="http://schemas.openxmlformats.org/officeDocument/2006/relationships/hyperlink" Target="http://upload.wikimedia.org/wikipedia/en/4/42/Slideshare-logo.png" TargetMode="External"/><Relationship Id="rId10" Type="http://schemas.openxmlformats.org/officeDocument/2006/relationships/image" Target="../media/image14.png"/><Relationship Id="rId4" Type="http://schemas.openxmlformats.org/officeDocument/2006/relationships/image" Target="../media/image11.png"/><Relationship Id="rId9" Type="http://schemas.openxmlformats.org/officeDocument/2006/relationships/hyperlink" Target="http://www.empressr.com/Default.aspx" TargetMode="External"/><Relationship Id="rId14" Type="http://schemas.openxmlformats.org/officeDocument/2006/relationships/image" Target="../media/image16.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dropbox.co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allwaysync.com/" TargetMode="External"/><Relationship Id="rId4" Type="http://schemas.openxmlformats.org/officeDocument/2006/relationships/hyperlink" Target="http://www.zumodrive.com/"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4shared.com/" TargetMode="External"/><Relationship Id="rId2" Type="http://schemas.openxmlformats.org/officeDocument/2006/relationships/hyperlink" Target="https://spideroak.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dropboks.com/" TargetMode="External"/><Relationship Id="rId2" Type="http://schemas.openxmlformats.org/officeDocument/2006/relationships/hyperlink" Target="http://www.adrive.co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napdrive.ne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kydrive.live.com/"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orbitfiles.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www.filedropper.com/"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basecamphq.com/" TargetMode="External"/><Relationship Id="rId2" Type="http://schemas.openxmlformats.org/officeDocument/2006/relationships/hyperlink" Target="http://wiggio.co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cosketch.com/" TargetMode="External"/><Relationship Id="rId2" Type="http://schemas.openxmlformats.org/officeDocument/2006/relationships/hyperlink" Target="http://writeboard.com/" TargetMode="External"/><Relationship Id="rId1" Type="http://schemas.openxmlformats.org/officeDocument/2006/relationships/slideLayout" Target="../slideLayouts/slideLayout2.xml"/><Relationship Id="rId5" Type="http://schemas.openxmlformats.org/officeDocument/2006/relationships/hyperlink" Target="http://www.meetin.gs/" TargetMode="External"/><Relationship Id="rId4" Type="http://schemas.openxmlformats.org/officeDocument/2006/relationships/hyperlink" Target="http://creately.com/"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anymeeting.com/" TargetMode="External"/><Relationship Id="rId2" Type="http://schemas.openxmlformats.org/officeDocument/2006/relationships/hyperlink" Target="http://www.aceproject.com/" TargetMode="External"/><Relationship Id="rId1" Type="http://schemas.openxmlformats.org/officeDocument/2006/relationships/slideLayout" Target="../slideLayouts/slideLayout2.xml"/><Relationship Id="rId5" Type="http://schemas.openxmlformats.org/officeDocument/2006/relationships/hyperlink" Target="http://www.teamlab.com/" TargetMode="External"/><Relationship Id="rId4" Type="http://schemas.openxmlformats.org/officeDocument/2006/relationships/hyperlink" Target="http://rypple.com/?_r=2"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scriblink.com/" TargetMode="External"/><Relationship Id="rId2" Type="http://schemas.openxmlformats.org/officeDocument/2006/relationships/hyperlink" Target="http://wiggio.com/" TargetMode="External"/><Relationship Id="rId1" Type="http://schemas.openxmlformats.org/officeDocument/2006/relationships/slideLayout" Target="../slideLayouts/slideLayout4.xml"/><Relationship Id="rId4" Type="http://schemas.openxmlformats.org/officeDocument/2006/relationships/hyperlink" Target="http://ideapi.com/"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theworldsworstwebsiteever.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angelfire.com/super/badwebs/"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hipero.com/azlas2011" TargetMode="External"/><Relationship Id="rId2" Type="http://schemas.openxmlformats.org/officeDocument/2006/relationships/hyperlink" Target="http://www.wix.com/riverstrainings/AZlas2011" TargetMode="External"/><Relationship Id="rId1" Type="http://schemas.openxmlformats.org/officeDocument/2006/relationships/slideLayout" Target="../slideLayouts/slideLayout2.xml"/><Relationship Id="rId5" Type="http://schemas.openxmlformats.org/officeDocument/2006/relationships/hyperlink" Target="http://2011azlas.ezweb123.com/" TargetMode="External"/><Relationship Id="rId4" Type="http://schemas.openxmlformats.org/officeDocument/2006/relationships/hyperlink" Target="http://www.arizonalearnandserve.yolasite.com/"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office.live.com/" TargetMode="External"/><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zoho.com/" TargetMode="External"/><Relationship Id="rId5" Type="http://schemas.openxmlformats.org/officeDocument/2006/relationships/image" Target="../media/image4.png"/><Relationship Id="rId4" Type="http://schemas.openxmlformats.org/officeDocument/2006/relationships/hyperlink" Target="https://www.google.com/accounts/ServiceLogin?service=writely&amp;passive=1209600&amp;continue=https://docs.google.com/&amp;followup=https://docs.google.com/&amp;ltmpl=homepage"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3124200"/>
            <a:ext cx="6172200" cy="1893888"/>
          </a:xfrm>
        </p:spPr>
        <p:txBody>
          <a:bodyPr/>
          <a:lstStyle/>
          <a:p>
            <a:pPr eaLnBrk="1" fontAlgn="auto" hangingPunct="1">
              <a:spcAft>
                <a:spcPts val="0"/>
              </a:spcAft>
              <a:defRPr/>
            </a:pPr>
            <a:r>
              <a:rPr lang="en-US" dirty="0" smtClean="0"/>
              <a:t>Web 2.0 and Community Service  -- Part I</a:t>
            </a:r>
            <a:endParaRPr lang="en-US" dirty="0"/>
          </a:p>
        </p:txBody>
      </p:sp>
      <p:sp>
        <p:nvSpPr>
          <p:cNvPr id="14338" name="Subtitle 2"/>
          <p:cNvSpPr>
            <a:spLocks noGrp="1"/>
          </p:cNvSpPr>
          <p:nvPr>
            <p:ph type="subTitle" idx="1"/>
          </p:nvPr>
        </p:nvSpPr>
        <p:spPr>
          <a:xfrm>
            <a:off x="2286000" y="5003800"/>
            <a:ext cx="6172200" cy="1371600"/>
          </a:xfrm>
        </p:spPr>
        <p:txBody>
          <a:bodyPr/>
          <a:lstStyle/>
          <a:p>
            <a:pPr eaLnBrk="1" hangingPunct="1"/>
            <a:endParaRPr lang="en-US" smtClean="0"/>
          </a:p>
          <a:p>
            <a:pPr eaLnBrk="1" hangingPunct="1"/>
            <a:r>
              <a:rPr lang="en-US" smtClean="0"/>
              <a:t>Presented by </a:t>
            </a:r>
          </a:p>
          <a:p>
            <a:pPr eaLnBrk="1" hangingPunct="1"/>
            <a:r>
              <a:rPr lang="en-US" smtClean="0"/>
              <a:t>Linda DeVore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pic>
        <p:nvPicPr>
          <p:cNvPr id="7" name="Content Placeholder 6"/>
          <p:cNvPicPr>
            <a:picLocks noGrp="1"/>
          </p:cNvPicPr>
          <p:nvPr>
            <p:ph sz="quarter" idx="1"/>
          </p:nvPr>
        </p:nvPicPr>
        <p:blipFill>
          <a:blip r:embed="rId2" cstate="print"/>
          <a:srcRect t="17436" r="23237" b="6154"/>
          <a:stretch>
            <a:fillRect/>
          </a:stretch>
        </p:blipFill>
        <p:spPr>
          <a:xfrm>
            <a:off x="838200" y="1905000"/>
            <a:ext cx="7054850" cy="4389438"/>
          </a:xfrm>
          <a:effectLst>
            <a:outerShdw blurRad="292100" dist="139700" dir="2700000" algn="tl" rotWithShape="0">
              <a:srgbClr val="333333">
                <a:alpha val="65000"/>
              </a:srgbClr>
            </a:outerShdw>
          </a:effectLst>
        </p:spPr>
      </p:pic>
      <p:sp>
        <p:nvSpPr>
          <p:cNvPr id="31749" name="TextBox 12"/>
          <p:cNvSpPr txBox="1">
            <a:spLocks noChangeArrowheads="1"/>
          </p:cNvSpPr>
          <p:nvPr/>
        </p:nvSpPr>
        <p:spPr bwMode="auto">
          <a:xfrm>
            <a:off x="2743200" y="1447800"/>
            <a:ext cx="3200400" cy="738664"/>
          </a:xfrm>
          <a:prstGeom prst="rect">
            <a:avLst/>
          </a:prstGeom>
          <a:noFill/>
          <a:ln w="9525">
            <a:noFill/>
            <a:miter lim="800000"/>
            <a:headEnd/>
            <a:tailEnd/>
          </a:ln>
        </p:spPr>
        <p:txBody>
          <a:bodyPr>
            <a:spAutoFit/>
          </a:bodyPr>
          <a:lstStyle/>
          <a:p>
            <a:r>
              <a:rPr lang="en-US" sz="2400" b="1" dirty="0" err="1">
                <a:latin typeface="Calibri" pitchFamily="34" charset="0"/>
              </a:rPr>
              <a:t>ThinkFree</a:t>
            </a:r>
            <a:endParaRPr lang="en-US" sz="2400" b="1" dirty="0">
              <a:latin typeface="Calibri" pitchFamily="34" charset="0"/>
            </a:endParaRPr>
          </a:p>
          <a:p>
            <a:endParaRPr lang="en-US" dirty="0">
              <a:latin typeface="Century Schoolbook" pitchFamily="18" charset="0"/>
            </a:endParaRPr>
          </a:p>
        </p:txBody>
      </p:sp>
      <p:cxnSp>
        <p:nvCxnSpPr>
          <p:cNvPr id="15" name="Straight Arrow Connector 14"/>
          <p:cNvCxnSpPr/>
          <p:nvPr/>
        </p:nvCxnSpPr>
        <p:spPr>
          <a:xfrm flipV="1">
            <a:off x="457200" y="2971800"/>
            <a:ext cx="6858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0800000">
            <a:off x="7391400" y="5334000"/>
            <a:ext cx="11430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32772" name="Content Placeholder 2"/>
          <p:cNvSpPr>
            <a:spLocks noGrp="1"/>
          </p:cNvSpPr>
          <p:nvPr>
            <p:ph sz="quarter" idx="1"/>
          </p:nvPr>
        </p:nvSpPr>
        <p:spPr>
          <a:xfrm>
            <a:off x="457200" y="1600200"/>
            <a:ext cx="7467600" cy="4873625"/>
          </a:xfrm>
        </p:spPr>
        <p:txBody>
          <a:bodyPr/>
          <a:lstStyle/>
          <a:p>
            <a:pPr eaLnBrk="1" hangingPunct="1">
              <a:buFont typeface="Wingdings" pitchFamily="2" charset="2"/>
              <a:buNone/>
            </a:pPr>
            <a:r>
              <a:rPr lang="en-US" sz="2800" b="1" dirty="0" smtClean="0">
                <a:latin typeface="Calibri" pitchFamily="34" charset="0"/>
              </a:rPr>
              <a:t>Desktop Office Alternatives</a:t>
            </a:r>
            <a:endParaRPr lang="en-US" sz="2800" b="1" dirty="0" smtClean="0">
              <a:latin typeface="Calibri" pitchFamily="34" charset="0"/>
              <a:hlinkClick r:id="rId3"/>
            </a:endParaRPr>
          </a:p>
          <a:p>
            <a:pPr eaLnBrk="1" hangingPunct="1">
              <a:buFont typeface="Wingdings" pitchFamily="2" charset="2"/>
              <a:buNone/>
            </a:pPr>
            <a:endParaRPr lang="en-US" b="1" dirty="0" smtClean="0">
              <a:hlinkClick r:id="rId3"/>
            </a:endParaRPr>
          </a:p>
          <a:p>
            <a:pPr eaLnBrk="1" hangingPunct="1"/>
            <a:r>
              <a:rPr lang="en-US" dirty="0" smtClean="0"/>
              <a:t>         </a:t>
            </a:r>
            <a:r>
              <a:rPr lang="en-US" dirty="0" smtClean="0">
                <a:latin typeface="Calibri" pitchFamily="34" charset="0"/>
              </a:rPr>
              <a:t>Lotus Symphony (Windows)</a:t>
            </a:r>
          </a:p>
          <a:p>
            <a:pPr eaLnBrk="1" hangingPunct="1">
              <a:buFont typeface="Wingdings" pitchFamily="2" charset="2"/>
              <a:buNone/>
            </a:pPr>
            <a:endParaRPr lang="en-US" dirty="0" smtClean="0"/>
          </a:p>
          <a:p>
            <a:pPr eaLnBrk="1" hangingPunct="1"/>
            <a:r>
              <a:rPr lang="pt-BR" dirty="0" smtClean="0"/>
              <a:t>           </a:t>
            </a:r>
            <a:r>
              <a:rPr lang="pt-BR" dirty="0" smtClean="0">
                <a:latin typeface="Calibri" pitchFamily="34" charset="0"/>
              </a:rPr>
              <a:t>Neo Office (Mac OS X)</a:t>
            </a:r>
          </a:p>
          <a:p>
            <a:pPr eaLnBrk="1" hangingPunct="1">
              <a:buFont typeface="Wingdings" pitchFamily="2" charset="2"/>
              <a:buNone/>
            </a:pPr>
            <a:endParaRPr lang="pt-BR" dirty="0" smtClean="0">
              <a:latin typeface="Calibri" pitchFamily="34" charset="0"/>
            </a:endParaRPr>
          </a:p>
          <a:p>
            <a:pPr eaLnBrk="1" hangingPunct="1"/>
            <a:r>
              <a:rPr lang="en-US" dirty="0" smtClean="0">
                <a:latin typeface="Calibri" pitchFamily="34" charset="0"/>
              </a:rPr>
              <a:t>                   </a:t>
            </a:r>
            <a:r>
              <a:rPr lang="en-US" dirty="0" smtClean="0">
                <a:latin typeface="Calibri" pitchFamily="34" charset="0"/>
              </a:rPr>
              <a:t>      (</a:t>
            </a:r>
            <a:r>
              <a:rPr lang="pt-BR" dirty="0" smtClean="0">
                <a:latin typeface="Calibri" pitchFamily="34" charset="0"/>
              </a:rPr>
              <a:t>Windows, Mac OS X, Linux)</a:t>
            </a:r>
          </a:p>
          <a:p>
            <a:pPr eaLnBrk="1" hangingPunct="1">
              <a:buFont typeface="Wingdings" pitchFamily="2" charset="2"/>
              <a:buNone/>
            </a:pPr>
            <a:endParaRPr lang="en-US" dirty="0" smtClean="0">
              <a:latin typeface="Calibri" pitchFamily="34" charset="0"/>
            </a:endParaRPr>
          </a:p>
          <a:p>
            <a:pPr eaLnBrk="1" hangingPunct="1"/>
            <a:r>
              <a:rPr lang="en-US" b="1" dirty="0" err="1" smtClean="0">
                <a:latin typeface="Calibri" pitchFamily="34" charset="0"/>
                <a:hlinkClick r:id="rId4"/>
              </a:rPr>
              <a:t>Calligra</a:t>
            </a:r>
            <a:r>
              <a:rPr lang="en-US" b="1" dirty="0" smtClean="0">
                <a:latin typeface="Calibri" pitchFamily="34" charset="0"/>
                <a:hlinkClick r:id="rId4"/>
              </a:rPr>
              <a:t> Suite</a:t>
            </a:r>
            <a:r>
              <a:rPr lang="en-US" dirty="0" smtClean="0">
                <a:latin typeface="Calibri" pitchFamily="34" charset="0"/>
                <a:hlinkClick r:id="rId4"/>
              </a:rPr>
              <a:t> </a:t>
            </a:r>
            <a:r>
              <a:rPr lang="en-US" dirty="0" smtClean="0">
                <a:latin typeface="Calibri" pitchFamily="34" charset="0"/>
              </a:rPr>
              <a:t>has both office &amp; graphic apps! (runs on Windows, Linux; as well as mobile version)</a:t>
            </a:r>
          </a:p>
          <a:p>
            <a:pPr eaLnBrk="1" hangingPunct="1">
              <a:buFont typeface="Wingdings" pitchFamily="2" charset="2"/>
              <a:buNone/>
            </a:pPr>
            <a:endParaRPr lang="en-US" dirty="0" smtClean="0"/>
          </a:p>
        </p:txBody>
      </p:sp>
      <p:pic>
        <p:nvPicPr>
          <p:cNvPr id="32773" name="Picture 3" descr="File:Lotus Symphony icon.png">
            <a:hlinkClick r:id="rId5"/>
          </p:cNvPr>
          <p:cNvPicPr>
            <a:picLocks noChangeAspect="1" noChangeArrowheads="1"/>
          </p:cNvPicPr>
          <p:nvPr/>
        </p:nvPicPr>
        <p:blipFill>
          <a:blip r:embed="rId6" cstate="print"/>
          <a:srcRect/>
          <a:stretch>
            <a:fillRect/>
          </a:stretch>
        </p:blipFill>
        <p:spPr bwMode="auto">
          <a:xfrm>
            <a:off x="838200" y="2362200"/>
            <a:ext cx="657225" cy="657225"/>
          </a:xfrm>
          <a:prstGeom prst="rect">
            <a:avLst/>
          </a:prstGeom>
          <a:noFill/>
          <a:ln w="9525">
            <a:noFill/>
            <a:miter lim="800000"/>
            <a:headEnd/>
            <a:tailEnd/>
          </a:ln>
        </p:spPr>
      </p:pic>
      <p:pic>
        <p:nvPicPr>
          <p:cNvPr id="32774" name="Picture 4" descr="File:NeoOffice icon.png">
            <a:hlinkClick r:id="rId7"/>
          </p:cNvPr>
          <p:cNvPicPr>
            <a:picLocks noChangeAspect="1" noChangeArrowheads="1"/>
          </p:cNvPicPr>
          <p:nvPr/>
        </p:nvPicPr>
        <p:blipFill>
          <a:blip r:embed="rId8" cstate="print"/>
          <a:srcRect/>
          <a:stretch>
            <a:fillRect/>
          </a:stretch>
        </p:blipFill>
        <p:spPr bwMode="auto">
          <a:xfrm>
            <a:off x="838200" y="3200400"/>
            <a:ext cx="771525" cy="771525"/>
          </a:xfrm>
          <a:prstGeom prst="rect">
            <a:avLst/>
          </a:prstGeom>
          <a:noFill/>
          <a:ln w="9525">
            <a:noFill/>
            <a:miter lim="800000"/>
            <a:headEnd/>
            <a:tailEnd/>
          </a:ln>
        </p:spPr>
      </p:pic>
      <p:pic>
        <p:nvPicPr>
          <p:cNvPr id="32775" name="Picture 5" descr="File:OpenOffice.org.svg">
            <a:hlinkClick r:id="rId9"/>
          </p:cNvPr>
          <p:cNvPicPr>
            <a:picLocks noChangeAspect="1" noChangeArrowheads="1"/>
          </p:cNvPicPr>
          <p:nvPr/>
        </p:nvPicPr>
        <p:blipFill>
          <a:blip r:embed="rId10" cstate="print"/>
          <a:srcRect/>
          <a:stretch>
            <a:fillRect/>
          </a:stretch>
        </p:blipFill>
        <p:spPr bwMode="auto">
          <a:xfrm>
            <a:off x="838200" y="4038600"/>
            <a:ext cx="1524000" cy="762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772">
                                            <p:txEl>
                                              <p:pRg st="0" end="0"/>
                                            </p:txEl>
                                          </p:spTgt>
                                        </p:tgtEl>
                                        <p:attrNameLst>
                                          <p:attrName>style.visibility</p:attrName>
                                        </p:attrNameLst>
                                      </p:cBhvr>
                                      <p:to>
                                        <p:strVal val="visible"/>
                                      </p:to>
                                    </p:set>
                                    <p:anim calcmode="lin" valueType="num">
                                      <p:cBhvr additive="base">
                                        <p:cTn id="7" dur="500" fill="hold"/>
                                        <p:tgtEl>
                                          <p:spTgt spid="3277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277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772">
                                            <p:txEl>
                                              <p:pRg st="2" end="2"/>
                                            </p:txEl>
                                          </p:spTgt>
                                        </p:tgtEl>
                                        <p:attrNameLst>
                                          <p:attrName>style.visibility</p:attrName>
                                        </p:attrNameLst>
                                      </p:cBhvr>
                                      <p:to>
                                        <p:strVal val="visible"/>
                                      </p:to>
                                    </p:set>
                                    <p:anim calcmode="lin" valueType="num">
                                      <p:cBhvr additive="base">
                                        <p:cTn id="13" dur="500" fill="hold"/>
                                        <p:tgtEl>
                                          <p:spTgt spid="3277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277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2772">
                                            <p:txEl>
                                              <p:pRg st="4" end="4"/>
                                            </p:txEl>
                                          </p:spTgt>
                                        </p:tgtEl>
                                        <p:attrNameLst>
                                          <p:attrName>style.visibility</p:attrName>
                                        </p:attrNameLst>
                                      </p:cBhvr>
                                      <p:to>
                                        <p:strVal val="visible"/>
                                      </p:to>
                                    </p:set>
                                    <p:anim calcmode="lin" valueType="num">
                                      <p:cBhvr additive="base">
                                        <p:cTn id="19" dur="500" fill="hold"/>
                                        <p:tgtEl>
                                          <p:spTgt spid="32772">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2772">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2772">
                                            <p:txEl>
                                              <p:pRg st="6" end="6"/>
                                            </p:txEl>
                                          </p:spTgt>
                                        </p:tgtEl>
                                        <p:attrNameLst>
                                          <p:attrName>style.visibility</p:attrName>
                                        </p:attrNameLst>
                                      </p:cBhvr>
                                      <p:to>
                                        <p:strVal val="visible"/>
                                      </p:to>
                                    </p:set>
                                    <p:anim calcmode="lin" valueType="num">
                                      <p:cBhvr additive="base">
                                        <p:cTn id="25" dur="500" fill="hold"/>
                                        <p:tgtEl>
                                          <p:spTgt spid="32772">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2772">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2772">
                                            <p:txEl>
                                              <p:pRg st="8" end="8"/>
                                            </p:txEl>
                                          </p:spTgt>
                                        </p:tgtEl>
                                        <p:attrNameLst>
                                          <p:attrName>style.visibility</p:attrName>
                                        </p:attrNameLst>
                                      </p:cBhvr>
                                      <p:to>
                                        <p:strVal val="visible"/>
                                      </p:to>
                                    </p:set>
                                    <p:anim calcmode="lin" valueType="num">
                                      <p:cBhvr additive="base">
                                        <p:cTn id="31" dur="500" fill="hold"/>
                                        <p:tgtEl>
                                          <p:spTgt spid="32772">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2772">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34820" name="Content Placeholder 2"/>
          <p:cNvSpPr>
            <a:spLocks noGrp="1"/>
          </p:cNvSpPr>
          <p:nvPr>
            <p:ph sz="quarter" idx="1"/>
          </p:nvPr>
        </p:nvSpPr>
        <p:spPr>
          <a:xfrm>
            <a:off x="457200" y="1524000"/>
            <a:ext cx="4114800" cy="4800600"/>
          </a:xfrm>
        </p:spPr>
        <p:txBody>
          <a:bodyPr/>
          <a:lstStyle/>
          <a:p>
            <a:pPr eaLnBrk="1" hangingPunct="1">
              <a:buFont typeface="Wingdings" pitchFamily="2" charset="2"/>
              <a:buNone/>
            </a:pPr>
            <a:r>
              <a:rPr lang="en-US" sz="2800" b="1" dirty="0" smtClean="0">
                <a:latin typeface="Calibri" pitchFamily="34" charset="0"/>
              </a:rPr>
              <a:t>Presentation (or PowerPoint) Tools:</a:t>
            </a:r>
          </a:p>
          <a:p>
            <a:pPr eaLnBrk="1" hangingPunct="1">
              <a:buFont typeface="Wingdings" pitchFamily="2" charset="2"/>
              <a:buNone/>
            </a:pPr>
            <a:r>
              <a:rPr lang="en-US" sz="1800" dirty="0" smtClean="0"/>
              <a:t>                   </a:t>
            </a:r>
          </a:p>
          <a:p>
            <a:pPr eaLnBrk="1" hangingPunct="1">
              <a:buFont typeface="Wingdings" pitchFamily="2" charset="2"/>
              <a:buNone/>
            </a:pPr>
            <a:r>
              <a:rPr lang="en-US" sz="1800" dirty="0" smtClean="0"/>
              <a:t>                 </a:t>
            </a:r>
            <a:r>
              <a:rPr lang="en-US" sz="1800" dirty="0" smtClean="0">
                <a:latin typeface="Calibri" pitchFamily="34" charset="0"/>
              </a:rPr>
              <a:t>Store there and share with others.</a:t>
            </a:r>
          </a:p>
          <a:p>
            <a:pPr eaLnBrk="1" hangingPunct="1">
              <a:buFont typeface="Wingdings" pitchFamily="2" charset="2"/>
              <a:buNone/>
            </a:pPr>
            <a:endParaRPr lang="en-US" sz="1800" dirty="0" smtClean="0">
              <a:latin typeface="Calibri" pitchFamily="34" charset="0"/>
            </a:endParaRPr>
          </a:p>
          <a:p>
            <a:pPr eaLnBrk="1" hangingPunct="1">
              <a:buFont typeface="Wingdings" pitchFamily="2" charset="2"/>
              <a:buNone/>
            </a:pPr>
            <a:r>
              <a:rPr lang="en-US" sz="1800" dirty="0" smtClean="0">
                <a:latin typeface="Calibri" pitchFamily="34" charset="0"/>
              </a:rPr>
              <a:t>                           </a:t>
            </a:r>
            <a:r>
              <a:rPr lang="en-US" sz="1800" dirty="0" smtClean="0">
                <a:latin typeface="Calibri" pitchFamily="34" charset="0"/>
              </a:rPr>
              <a:t>S Store </a:t>
            </a:r>
            <a:r>
              <a:rPr lang="en-US" sz="1800" dirty="0" smtClean="0">
                <a:latin typeface="Calibri" pitchFamily="34" charset="0"/>
              </a:rPr>
              <a:t>there and share with others.</a:t>
            </a:r>
          </a:p>
          <a:p>
            <a:pPr eaLnBrk="1" hangingPunct="1">
              <a:buFont typeface="Wingdings" pitchFamily="2" charset="2"/>
              <a:buNone/>
            </a:pPr>
            <a:endParaRPr lang="en-US" sz="1800" dirty="0" smtClean="0">
              <a:latin typeface="Calibri" pitchFamily="34" charset="0"/>
            </a:endParaRPr>
          </a:p>
          <a:p>
            <a:pPr eaLnBrk="1" hangingPunct="1">
              <a:buFont typeface="Wingdings" pitchFamily="2" charset="2"/>
              <a:buNone/>
            </a:pPr>
            <a:r>
              <a:rPr lang="en-US" sz="1800" dirty="0" smtClean="0">
                <a:latin typeface="Calibri" pitchFamily="34" charset="0"/>
              </a:rPr>
              <a:t>                              </a:t>
            </a:r>
            <a:r>
              <a:rPr lang="en-US" sz="1800" dirty="0" smtClean="0">
                <a:latin typeface="Calibri" pitchFamily="34" charset="0"/>
              </a:rPr>
              <a:t>Le Let’s </a:t>
            </a:r>
            <a:r>
              <a:rPr lang="en-US" sz="1800" dirty="0" smtClean="0">
                <a:latin typeface="Calibri" pitchFamily="34" charset="0"/>
              </a:rPr>
              <a:t>you gather social media from various sources and produce a slideshow you can post on your blog, website or directly on </a:t>
            </a:r>
            <a:r>
              <a:rPr lang="en-US" sz="1800" dirty="0" err="1" smtClean="0">
                <a:latin typeface="Calibri" pitchFamily="34" charset="0"/>
              </a:rPr>
              <a:t>slidestaxx</a:t>
            </a:r>
            <a:endParaRPr lang="en-US" sz="1800" dirty="0" smtClean="0">
              <a:latin typeface="Calibri" pitchFamily="34" charset="0"/>
            </a:endParaRPr>
          </a:p>
          <a:p>
            <a:pPr eaLnBrk="1" hangingPunct="1">
              <a:buFont typeface="Wingdings" pitchFamily="2" charset="2"/>
              <a:buNone/>
            </a:pPr>
            <a:endParaRPr lang="en-US" sz="1800" dirty="0" smtClean="0"/>
          </a:p>
          <a:p>
            <a:pPr eaLnBrk="1" hangingPunct="1">
              <a:buFont typeface="Wingdings" pitchFamily="2" charset="2"/>
              <a:buNone/>
            </a:pPr>
            <a:endParaRPr lang="en-US" sz="1800" dirty="0" smtClean="0"/>
          </a:p>
          <a:p>
            <a:pPr eaLnBrk="1" hangingPunct="1">
              <a:buFont typeface="Wingdings" pitchFamily="2" charset="2"/>
              <a:buNone/>
            </a:pPr>
            <a:endParaRPr lang="en-US" dirty="0" smtClean="0"/>
          </a:p>
        </p:txBody>
      </p:sp>
      <p:sp>
        <p:nvSpPr>
          <p:cNvPr id="34821" name="TextBox 3"/>
          <p:cNvSpPr txBox="1">
            <a:spLocks noChangeArrowheads="1"/>
          </p:cNvSpPr>
          <p:nvPr/>
        </p:nvSpPr>
        <p:spPr bwMode="auto">
          <a:xfrm>
            <a:off x="4800600" y="1676400"/>
            <a:ext cx="3200400" cy="3693319"/>
          </a:xfrm>
          <a:prstGeom prst="rect">
            <a:avLst/>
          </a:prstGeom>
          <a:noFill/>
          <a:ln w="9525">
            <a:noFill/>
            <a:miter lim="800000"/>
            <a:headEnd/>
            <a:tailEnd/>
          </a:ln>
        </p:spPr>
        <p:txBody>
          <a:bodyPr>
            <a:spAutoFit/>
          </a:bodyPr>
          <a:lstStyle/>
          <a:p>
            <a:r>
              <a:rPr lang="en-US" dirty="0">
                <a:latin typeface="Century Schoolbook" pitchFamily="18" charset="0"/>
              </a:rPr>
              <a:t>                           </a:t>
            </a:r>
            <a:r>
              <a:rPr lang="en-US" dirty="0">
                <a:latin typeface="Calibri" pitchFamily="34" charset="0"/>
              </a:rPr>
              <a:t>Add photos, music, video, and audio, and share it publicly or privately</a:t>
            </a:r>
          </a:p>
          <a:p>
            <a:endParaRPr lang="en-US" dirty="0">
              <a:latin typeface="Calibri" pitchFamily="34" charset="0"/>
            </a:endParaRPr>
          </a:p>
          <a:p>
            <a:endParaRPr lang="en-US" dirty="0">
              <a:latin typeface="Calibri" pitchFamily="34" charset="0"/>
            </a:endParaRPr>
          </a:p>
          <a:p>
            <a:r>
              <a:rPr lang="en-US" dirty="0">
                <a:latin typeface="Calibri" pitchFamily="34" charset="0"/>
              </a:rPr>
              <a:t>                                </a:t>
            </a:r>
            <a:r>
              <a:rPr lang="en-US" dirty="0" smtClean="0">
                <a:latin typeface="Calibri" pitchFamily="34" charset="0"/>
              </a:rPr>
              <a:t>     – </a:t>
            </a:r>
            <a:r>
              <a:rPr lang="en-US" dirty="0">
                <a:latin typeface="Calibri" pitchFamily="34" charset="0"/>
              </a:rPr>
              <a:t>trial</a:t>
            </a:r>
          </a:p>
          <a:p>
            <a:r>
              <a:rPr lang="en-US" dirty="0">
                <a:latin typeface="Calibri" pitchFamily="34" charset="0"/>
              </a:rPr>
              <a:t>                               </a:t>
            </a:r>
            <a:r>
              <a:rPr lang="en-US" dirty="0" smtClean="0">
                <a:latin typeface="Calibri" pitchFamily="34" charset="0"/>
              </a:rPr>
              <a:t>      version </a:t>
            </a:r>
            <a:endParaRPr lang="en-US" dirty="0">
              <a:latin typeface="Calibri" pitchFamily="34" charset="0"/>
            </a:endParaRPr>
          </a:p>
          <a:p>
            <a:r>
              <a:rPr lang="en-US" dirty="0" smtClean="0">
                <a:latin typeface="Calibri" pitchFamily="34" charset="0"/>
              </a:rPr>
              <a:t>280 Slides</a:t>
            </a:r>
          </a:p>
          <a:p>
            <a:endParaRPr lang="en-US" dirty="0">
              <a:latin typeface="Calibri" pitchFamily="34" charset="0"/>
            </a:endParaRPr>
          </a:p>
          <a:p>
            <a:r>
              <a:rPr lang="en-US" dirty="0">
                <a:latin typeface="Calibri" pitchFamily="34" charset="0"/>
              </a:rPr>
              <a:t> </a:t>
            </a:r>
          </a:p>
          <a:p>
            <a:r>
              <a:rPr lang="en-US" dirty="0">
                <a:latin typeface="Calibri" pitchFamily="34" charset="0"/>
              </a:rPr>
              <a:t>            </a:t>
            </a:r>
            <a:r>
              <a:rPr lang="en-US" dirty="0" smtClean="0">
                <a:latin typeface="Calibri" pitchFamily="34" charset="0"/>
              </a:rPr>
              <a:t>  </a:t>
            </a:r>
            <a:r>
              <a:rPr lang="en-US" dirty="0" err="1" smtClean="0">
                <a:latin typeface="Calibri" pitchFamily="34" charset="0"/>
              </a:rPr>
              <a:t>Animoto</a:t>
            </a:r>
            <a:r>
              <a:rPr lang="en-US" dirty="0">
                <a:latin typeface="Calibri" pitchFamily="34" charset="0"/>
              </a:rPr>
              <a:t>: load photos, </a:t>
            </a:r>
            <a:r>
              <a:rPr lang="en-US" dirty="0" smtClean="0">
                <a:latin typeface="Calibri" pitchFamily="34" charset="0"/>
              </a:rPr>
              <a:t>            and </a:t>
            </a:r>
            <a:r>
              <a:rPr lang="en-US" dirty="0" err="1" smtClean="0">
                <a:latin typeface="Calibri" pitchFamily="34" charset="0"/>
              </a:rPr>
              <a:t>Animoto</a:t>
            </a:r>
            <a:r>
              <a:rPr lang="en-US" dirty="0" smtClean="0">
                <a:latin typeface="Calibri" pitchFamily="34" charset="0"/>
              </a:rPr>
              <a:t> </a:t>
            </a:r>
            <a:r>
              <a:rPr lang="en-US" dirty="0">
                <a:latin typeface="Calibri" pitchFamily="34" charset="0"/>
              </a:rPr>
              <a:t>creates a video slideshow with music.</a:t>
            </a:r>
          </a:p>
        </p:txBody>
      </p:sp>
      <p:pic>
        <p:nvPicPr>
          <p:cNvPr id="34822" name="Picture 4" descr="File:Prezi.com-logo.png">
            <a:hlinkClick r:id="rId3"/>
          </p:cNvPr>
          <p:cNvPicPr>
            <a:picLocks noChangeAspect="1" noChangeArrowheads="1"/>
          </p:cNvPicPr>
          <p:nvPr/>
        </p:nvPicPr>
        <p:blipFill>
          <a:blip r:embed="rId4" cstate="print"/>
          <a:srcRect/>
          <a:stretch>
            <a:fillRect/>
          </a:stretch>
        </p:blipFill>
        <p:spPr bwMode="auto">
          <a:xfrm>
            <a:off x="457200" y="2667000"/>
            <a:ext cx="1047750" cy="454025"/>
          </a:xfrm>
          <a:prstGeom prst="rect">
            <a:avLst/>
          </a:prstGeom>
          <a:noFill/>
          <a:ln w="9525">
            <a:noFill/>
            <a:miter lim="800000"/>
            <a:headEnd/>
            <a:tailEnd/>
          </a:ln>
        </p:spPr>
      </p:pic>
      <p:pic>
        <p:nvPicPr>
          <p:cNvPr id="34823" name="Picture 5" descr="File:Slideshare-logo.png">
            <a:hlinkClick r:id="rId5"/>
          </p:cNvPr>
          <p:cNvPicPr>
            <a:picLocks noChangeAspect="1" noChangeArrowheads="1"/>
          </p:cNvPicPr>
          <p:nvPr/>
        </p:nvPicPr>
        <p:blipFill>
          <a:blip r:embed="rId6" cstate="print"/>
          <a:srcRect/>
          <a:stretch>
            <a:fillRect/>
          </a:stretch>
        </p:blipFill>
        <p:spPr bwMode="auto">
          <a:xfrm>
            <a:off x="381000" y="3733800"/>
            <a:ext cx="1704975" cy="427038"/>
          </a:xfrm>
          <a:prstGeom prst="rect">
            <a:avLst/>
          </a:prstGeom>
          <a:noFill/>
          <a:ln w="9525">
            <a:noFill/>
            <a:miter lim="800000"/>
            <a:headEnd/>
            <a:tailEnd/>
          </a:ln>
        </p:spPr>
      </p:pic>
      <p:pic>
        <p:nvPicPr>
          <p:cNvPr id="34824" name="Picture 6" descr="Home">
            <a:hlinkClick r:id="rId7" tooltip="Home"/>
          </p:cNvPr>
          <p:cNvPicPr>
            <a:picLocks noChangeAspect="1" noChangeArrowheads="1"/>
          </p:cNvPicPr>
          <p:nvPr/>
        </p:nvPicPr>
        <p:blipFill>
          <a:blip r:embed="rId8" cstate="print"/>
          <a:srcRect/>
          <a:stretch>
            <a:fillRect/>
          </a:stretch>
        </p:blipFill>
        <p:spPr bwMode="auto">
          <a:xfrm>
            <a:off x="685800" y="4572000"/>
            <a:ext cx="1676400" cy="447675"/>
          </a:xfrm>
          <a:prstGeom prst="rect">
            <a:avLst/>
          </a:prstGeom>
          <a:noFill/>
          <a:ln w="9525">
            <a:noFill/>
            <a:miter lim="800000"/>
            <a:headEnd/>
            <a:tailEnd/>
          </a:ln>
        </p:spPr>
      </p:pic>
      <p:pic>
        <p:nvPicPr>
          <p:cNvPr id="34825" name="globalNav_HomeImg" descr="EMPRESSR">
            <a:hlinkClick r:id="rId9" tooltip="home"/>
          </p:cNvPr>
          <p:cNvPicPr>
            <a:picLocks noChangeAspect="1" noChangeArrowheads="1"/>
          </p:cNvPicPr>
          <p:nvPr/>
        </p:nvPicPr>
        <p:blipFill>
          <a:blip r:embed="rId10" cstate="print"/>
          <a:srcRect/>
          <a:stretch>
            <a:fillRect/>
          </a:stretch>
        </p:blipFill>
        <p:spPr bwMode="auto">
          <a:xfrm>
            <a:off x="4953000" y="1752600"/>
            <a:ext cx="1504950" cy="290513"/>
          </a:xfrm>
          <a:prstGeom prst="rect">
            <a:avLst/>
          </a:prstGeom>
          <a:noFill/>
          <a:ln w="9525">
            <a:noFill/>
            <a:miter lim="800000"/>
            <a:headEnd/>
            <a:tailEnd/>
          </a:ln>
        </p:spPr>
      </p:pic>
      <p:pic>
        <p:nvPicPr>
          <p:cNvPr id="34826" name="Picture 8" descr="SlideRocket">
            <a:hlinkClick r:id="rId11"/>
          </p:cNvPr>
          <p:cNvPicPr>
            <a:picLocks noChangeAspect="1" noChangeArrowheads="1"/>
          </p:cNvPicPr>
          <p:nvPr/>
        </p:nvPicPr>
        <p:blipFill>
          <a:blip r:embed="rId12" cstate="print"/>
          <a:srcRect/>
          <a:stretch>
            <a:fillRect/>
          </a:stretch>
        </p:blipFill>
        <p:spPr bwMode="auto">
          <a:xfrm>
            <a:off x="4953000" y="3124200"/>
            <a:ext cx="1752600" cy="533400"/>
          </a:xfrm>
          <a:prstGeom prst="rect">
            <a:avLst/>
          </a:prstGeom>
          <a:noFill/>
          <a:ln w="9525">
            <a:noFill/>
            <a:miter lim="800000"/>
            <a:headEnd/>
            <a:tailEnd/>
          </a:ln>
        </p:spPr>
      </p:pic>
      <p:pic>
        <p:nvPicPr>
          <p:cNvPr id="34830" name="Picture 11" descr="http://web.appstorm.net/wp-content/uploads/2010/04/Animoto.jpg">
            <a:hlinkClick r:id="rId13"/>
          </p:cNvPr>
          <p:cNvPicPr>
            <a:picLocks noChangeAspect="1" noChangeArrowheads="1"/>
          </p:cNvPicPr>
          <p:nvPr/>
        </p:nvPicPr>
        <p:blipFill>
          <a:blip r:embed="rId14" cstate="print"/>
          <a:srcRect/>
          <a:stretch>
            <a:fillRect/>
          </a:stretch>
        </p:blipFill>
        <p:spPr bwMode="auto">
          <a:xfrm>
            <a:off x="4953000" y="4191000"/>
            <a:ext cx="542925" cy="542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3" name="Content Placeholder 2"/>
          <p:cNvSpPr>
            <a:spLocks noGrp="1"/>
          </p:cNvSpPr>
          <p:nvPr>
            <p:ph sz="quarter" idx="1"/>
          </p:nvPr>
        </p:nvSpPr>
        <p:spPr>
          <a:xfrm>
            <a:off x="457200" y="1600200"/>
            <a:ext cx="7467600" cy="4873625"/>
          </a:xfrm>
        </p:spPr>
        <p:txBody>
          <a:bodyPr>
            <a:normAutofit/>
          </a:bodyPr>
          <a:lstStyle/>
          <a:p>
            <a:pPr marL="274320" indent="-274320" algn="ctr" eaLnBrk="1" fontAlgn="auto" hangingPunct="1">
              <a:spcAft>
                <a:spcPts val="0"/>
              </a:spcAft>
              <a:buFont typeface="Wingdings"/>
              <a:buNone/>
              <a:defRPr/>
            </a:pPr>
            <a:r>
              <a:rPr lang="en-US" sz="2800" u="sng" dirty="0" smtClean="0">
                <a:latin typeface="Calibri" pitchFamily="34" charset="0"/>
              </a:rPr>
              <a:t>Online File Storage</a:t>
            </a:r>
          </a:p>
          <a:p>
            <a:pPr marL="274320" indent="-274320" algn="ctr" eaLnBrk="1" fontAlgn="auto" hangingPunct="1">
              <a:spcAft>
                <a:spcPts val="0"/>
              </a:spcAft>
              <a:buFont typeface="Wingdings"/>
              <a:buNone/>
              <a:defRPr/>
            </a:pPr>
            <a:endParaRPr lang="en-US" sz="1100" dirty="0" smtClean="0">
              <a:latin typeface="Calibri" pitchFamily="34" charset="0"/>
            </a:endParaRPr>
          </a:p>
          <a:p>
            <a:pPr marL="274320" indent="-274320" eaLnBrk="1" fontAlgn="auto" hangingPunct="1">
              <a:spcAft>
                <a:spcPts val="0"/>
              </a:spcAft>
              <a:buFont typeface="Wingdings"/>
              <a:buNone/>
              <a:defRPr/>
            </a:pPr>
            <a:r>
              <a:rPr lang="en-US" b="1" dirty="0" smtClean="0">
                <a:latin typeface="Calibri" pitchFamily="34" charset="0"/>
              </a:rPr>
              <a:t>Store / Send Large File to Other Users</a:t>
            </a:r>
          </a:p>
          <a:p>
            <a:pPr marL="274320" indent="-274320" eaLnBrk="1" fontAlgn="auto" hangingPunct="1">
              <a:spcAft>
                <a:spcPts val="0"/>
              </a:spcAft>
              <a:buFont typeface="Wingdings"/>
              <a:buNone/>
              <a:defRPr/>
            </a:pPr>
            <a:endParaRPr lang="en-US" sz="1050" b="1" dirty="0" smtClean="0">
              <a:latin typeface="Calibri" pitchFamily="34" charset="0"/>
            </a:endParaRPr>
          </a:p>
          <a:p>
            <a:pPr marL="274320" indent="-274320" eaLnBrk="1" fontAlgn="auto" hangingPunct="1">
              <a:spcAft>
                <a:spcPts val="0"/>
              </a:spcAft>
              <a:buFont typeface="Wingdings"/>
              <a:buChar char=""/>
              <a:defRPr/>
            </a:pPr>
            <a:r>
              <a:rPr lang="en-US" u="sng" dirty="0" err="1" smtClean="0">
                <a:latin typeface="Calibri" pitchFamily="34" charset="0"/>
              </a:rPr>
              <a:t>Megashares</a:t>
            </a:r>
            <a:r>
              <a:rPr lang="en-US" dirty="0" smtClean="0">
                <a:latin typeface="Calibri" pitchFamily="34" charset="0"/>
              </a:rPr>
              <a:t>  single session upload limit is 10GB</a:t>
            </a:r>
          </a:p>
          <a:p>
            <a:pPr marL="274320" indent="-274320" eaLnBrk="1" fontAlgn="auto" hangingPunct="1">
              <a:spcAft>
                <a:spcPts val="0"/>
              </a:spcAft>
              <a:buFont typeface="Wingdings"/>
              <a:buChar char=""/>
              <a:defRPr/>
            </a:pPr>
            <a:r>
              <a:rPr lang="en-US" u="sng" dirty="0" smtClean="0">
                <a:latin typeface="Calibri" pitchFamily="34" charset="0"/>
              </a:rPr>
              <a:t>Send Space</a:t>
            </a:r>
            <a:r>
              <a:rPr lang="en-US" dirty="0" smtClean="0">
                <a:latin typeface="Calibri" pitchFamily="34" charset="0"/>
              </a:rPr>
              <a:t>  up to 300MB per document</a:t>
            </a:r>
          </a:p>
          <a:p>
            <a:pPr marL="274320" indent="-274320" eaLnBrk="1" fontAlgn="auto" hangingPunct="1">
              <a:spcAft>
                <a:spcPts val="0"/>
              </a:spcAft>
              <a:buFont typeface="Wingdings"/>
              <a:buChar char=""/>
              <a:defRPr/>
            </a:pPr>
            <a:r>
              <a:rPr lang="en-US" u="sng" dirty="0" smtClean="0">
                <a:latin typeface="Calibri" pitchFamily="34" charset="0"/>
              </a:rPr>
              <a:t>Transfer Big Files</a:t>
            </a:r>
            <a:r>
              <a:rPr lang="en-US" dirty="0" smtClean="0">
                <a:latin typeface="Calibri" pitchFamily="34" charset="0"/>
              </a:rPr>
              <a:t>  1 GB storage, up to 100 MB per document</a:t>
            </a:r>
          </a:p>
          <a:p>
            <a:pPr marL="274320" indent="-274320" eaLnBrk="1" fontAlgn="auto" hangingPunct="1">
              <a:spcAft>
                <a:spcPts val="0"/>
              </a:spcAft>
              <a:buFont typeface="Wingdings"/>
              <a:buChar char=""/>
              <a:defRPr/>
            </a:pPr>
            <a:r>
              <a:rPr lang="en-US" u="sng" dirty="0" smtClean="0">
                <a:latin typeface="Calibri" pitchFamily="34" charset="0"/>
              </a:rPr>
              <a:t>Ge.tt  </a:t>
            </a:r>
            <a:r>
              <a:rPr lang="en-US" dirty="0" smtClean="0">
                <a:latin typeface="Calibri" pitchFamily="34" charset="0"/>
              </a:rPr>
              <a:t>"You can even share your file link while the upload is still underway" </a:t>
            </a:r>
          </a:p>
          <a:p>
            <a:pPr marL="274320" indent="-274320" eaLnBrk="1" fontAlgn="auto" hangingPunct="1">
              <a:spcAft>
                <a:spcPts val="0"/>
              </a:spcAft>
              <a:buFont typeface="Wingdings"/>
              <a:buChar char=""/>
              <a:defRPr/>
            </a:pPr>
            <a:r>
              <a:rPr lang="en-US" u="sng" dirty="0" smtClean="0">
                <a:latin typeface="Calibri" pitchFamily="34" charset="0"/>
              </a:rPr>
              <a:t>Let’s Crate</a:t>
            </a:r>
            <a:r>
              <a:rPr lang="en-US" dirty="0" smtClean="0">
                <a:latin typeface="Calibri" pitchFamily="34" charset="0"/>
              </a:rPr>
              <a:t> 1GB storage, 1000 downloads, &amp; 50 MB file size limit	</a:t>
            </a:r>
            <a:endParaRPr lang="en-US" u="sng" dirty="0" smtClean="0">
              <a:latin typeface="Calibri" pitchFamily="34" charset="0"/>
            </a:endParaRPr>
          </a:p>
          <a:p>
            <a:pPr marL="274320" indent="-274320" eaLnBrk="1" fontAlgn="auto" hangingPunct="1">
              <a:spcAft>
                <a:spcPts val="0"/>
              </a:spcAft>
              <a:buFont typeface="Wingdings"/>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38916" name="TextBox 3"/>
          <p:cNvSpPr txBox="1">
            <a:spLocks noChangeArrowheads="1"/>
          </p:cNvSpPr>
          <p:nvPr/>
        </p:nvSpPr>
        <p:spPr bwMode="auto">
          <a:xfrm>
            <a:off x="304800" y="1447800"/>
            <a:ext cx="8153400" cy="4862870"/>
          </a:xfrm>
          <a:prstGeom prst="rect">
            <a:avLst/>
          </a:prstGeom>
          <a:noFill/>
          <a:ln w="9525">
            <a:noFill/>
            <a:miter lim="800000"/>
            <a:headEnd/>
            <a:tailEnd/>
          </a:ln>
        </p:spPr>
        <p:txBody>
          <a:bodyPr>
            <a:spAutoFit/>
          </a:bodyPr>
          <a:lstStyle/>
          <a:p>
            <a:r>
              <a:rPr lang="en-US" sz="2800" b="1" dirty="0">
                <a:latin typeface="Calibri" pitchFamily="34" charset="0"/>
              </a:rPr>
              <a:t>Online File Storage – Storage and Synchronization I</a:t>
            </a:r>
          </a:p>
          <a:p>
            <a:endParaRPr lang="en-US" sz="2400" b="1" dirty="0">
              <a:latin typeface="Century Schoolbook" pitchFamily="18" charset="0"/>
            </a:endParaRPr>
          </a:p>
          <a:p>
            <a:pPr>
              <a:buFont typeface="Arial" charset="0"/>
              <a:buChar char="•"/>
            </a:pPr>
            <a:r>
              <a:rPr lang="en-US" sz="2400" b="1" dirty="0" err="1">
                <a:latin typeface="Calibri" pitchFamily="34" charset="0"/>
                <a:hlinkClick r:id="rId3"/>
              </a:rPr>
              <a:t>Dropbox</a:t>
            </a:r>
            <a:r>
              <a:rPr lang="en-US" sz="2400" b="1" dirty="0">
                <a:latin typeface="Calibri" pitchFamily="34" charset="0"/>
                <a:hlinkClick r:id="rId3"/>
              </a:rPr>
              <a:t> </a:t>
            </a:r>
            <a:r>
              <a:rPr lang="en-US" sz="2400" dirty="0">
                <a:latin typeface="Calibri" pitchFamily="34" charset="0"/>
              </a:rPr>
              <a:t>(</a:t>
            </a:r>
            <a:r>
              <a:rPr lang="en-US" sz="2400" i="1" dirty="0">
                <a:latin typeface="Calibri" pitchFamily="34" charset="0"/>
              </a:rPr>
              <a:t>cross-platform and works with Linux, Mac, and Windows, but it can also be used on just the Web. Apps for popular devices such as Android, BlackBerry, </a:t>
            </a:r>
            <a:r>
              <a:rPr lang="en-US" sz="2400" i="1" dirty="0" err="1">
                <a:latin typeface="Calibri" pitchFamily="34" charset="0"/>
              </a:rPr>
              <a:t>iPhone</a:t>
            </a:r>
            <a:r>
              <a:rPr lang="en-US" sz="2400" i="1" dirty="0">
                <a:latin typeface="Calibri" pitchFamily="34" charset="0"/>
              </a:rPr>
              <a:t>, </a:t>
            </a:r>
            <a:r>
              <a:rPr lang="en-US" sz="2400" i="1" dirty="0" err="1">
                <a:latin typeface="Calibri" pitchFamily="34" charset="0"/>
              </a:rPr>
              <a:t>iPad</a:t>
            </a:r>
            <a:r>
              <a:rPr lang="en-US" sz="2400" i="1" dirty="0">
                <a:latin typeface="Calibri" pitchFamily="34" charset="0"/>
              </a:rPr>
              <a:t>) 2 </a:t>
            </a:r>
            <a:r>
              <a:rPr lang="en-US" sz="2400" i="1" dirty="0" smtClean="0">
                <a:latin typeface="Calibri" pitchFamily="34" charset="0"/>
              </a:rPr>
              <a:t>GB</a:t>
            </a:r>
          </a:p>
          <a:p>
            <a:endParaRPr lang="en-US" sz="2400" i="1" dirty="0">
              <a:latin typeface="Calibri" pitchFamily="34" charset="0"/>
            </a:endParaRPr>
          </a:p>
          <a:p>
            <a:pPr>
              <a:buFont typeface="Arial" charset="0"/>
              <a:buChar char="•"/>
            </a:pPr>
            <a:r>
              <a:rPr lang="en-US" sz="2400" b="1" dirty="0" err="1">
                <a:latin typeface="Calibri" pitchFamily="34" charset="0"/>
                <a:hlinkClick r:id="rId4"/>
              </a:rPr>
              <a:t>ZumoDrive</a:t>
            </a:r>
            <a:r>
              <a:rPr lang="en-US" sz="2400" dirty="0">
                <a:latin typeface="Calibri" pitchFamily="34" charset="0"/>
                <a:hlinkClick r:id="rId4"/>
              </a:rPr>
              <a:t> </a:t>
            </a:r>
            <a:r>
              <a:rPr lang="en-US" sz="2400" dirty="0">
                <a:latin typeface="Calibri" pitchFamily="34" charset="0"/>
              </a:rPr>
              <a:t>(</a:t>
            </a:r>
            <a:r>
              <a:rPr lang="en-US" sz="2400" i="1" dirty="0">
                <a:latin typeface="Calibri" pitchFamily="34" charset="0"/>
              </a:rPr>
              <a:t>store and sync files online and between computers using their </a:t>
            </a:r>
            <a:r>
              <a:rPr lang="en-US" sz="2400" i="1" dirty="0" err="1">
                <a:latin typeface="Calibri" pitchFamily="34" charset="0"/>
              </a:rPr>
              <a:t>HybridCloud</a:t>
            </a:r>
            <a:r>
              <a:rPr lang="en-US" sz="2400" i="1" dirty="0">
                <a:latin typeface="Calibri" pitchFamily="34" charset="0"/>
              </a:rPr>
              <a:t> storage solution) 2 </a:t>
            </a:r>
            <a:r>
              <a:rPr lang="en-US" sz="2400" i="1" dirty="0" smtClean="0">
                <a:latin typeface="Calibri" pitchFamily="34" charset="0"/>
              </a:rPr>
              <a:t>GB</a:t>
            </a:r>
          </a:p>
          <a:p>
            <a:endParaRPr lang="en-US" sz="2400" i="1" dirty="0">
              <a:latin typeface="Calibri" pitchFamily="34" charset="0"/>
            </a:endParaRPr>
          </a:p>
          <a:p>
            <a:pPr>
              <a:buFont typeface="Arial" charset="0"/>
              <a:buChar char="•"/>
            </a:pPr>
            <a:r>
              <a:rPr lang="en-US" sz="2400" b="1" dirty="0" err="1">
                <a:latin typeface="Calibri" pitchFamily="34" charset="0"/>
                <a:hlinkClick r:id="rId5"/>
              </a:rPr>
              <a:t>Allway</a:t>
            </a:r>
            <a:r>
              <a:rPr lang="en-US" sz="2400" i="1" dirty="0">
                <a:latin typeface="Calibri" pitchFamily="34" charset="0"/>
                <a:hlinkClick r:id="rId5"/>
              </a:rPr>
              <a:t> </a:t>
            </a:r>
            <a:r>
              <a:rPr lang="en-US" sz="2400" i="1" dirty="0">
                <a:latin typeface="Calibri" pitchFamily="34" charset="0"/>
              </a:rPr>
              <a:t> (Sync 30 languages and will sync all your computers and no limits on number or size of files)</a:t>
            </a:r>
          </a:p>
          <a:p>
            <a:pPr>
              <a:buFont typeface="Arial" charset="0"/>
              <a:buNone/>
            </a:pPr>
            <a:endParaRPr lang="en-US" sz="2400" b="1" dirty="0">
              <a:latin typeface="Century Gothic" pitchFamily="34" charset="0"/>
            </a:endParaRPr>
          </a:p>
          <a:p>
            <a:pPr>
              <a:buFont typeface="Arial" charset="0"/>
              <a:buChar char="•"/>
            </a:pPr>
            <a:endParaRPr lang="en-US" dirty="0">
              <a:latin typeface="Century Schoolbook"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8916">
                                            <p:txEl>
                                              <p:pRg st="0" end="0"/>
                                            </p:txEl>
                                          </p:spTgt>
                                        </p:tgtEl>
                                        <p:attrNameLst>
                                          <p:attrName>style.visibility</p:attrName>
                                        </p:attrNameLst>
                                      </p:cBhvr>
                                      <p:to>
                                        <p:strVal val="visible"/>
                                      </p:to>
                                    </p:set>
                                    <p:anim calcmode="lin" valueType="num">
                                      <p:cBhvr additive="base">
                                        <p:cTn id="7" dur="500" fill="hold"/>
                                        <p:tgtEl>
                                          <p:spTgt spid="3891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891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916">
                                            <p:txEl>
                                              <p:pRg st="2" end="2"/>
                                            </p:txEl>
                                          </p:spTgt>
                                        </p:tgtEl>
                                        <p:attrNameLst>
                                          <p:attrName>style.visibility</p:attrName>
                                        </p:attrNameLst>
                                      </p:cBhvr>
                                      <p:to>
                                        <p:strVal val="visible"/>
                                      </p:to>
                                    </p:set>
                                    <p:anim calcmode="lin" valueType="num">
                                      <p:cBhvr additive="base">
                                        <p:cTn id="13" dur="500" fill="hold"/>
                                        <p:tgtEl>
                                          <p:spTgt spid="38916">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891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8916">
                                            <p:txEl>
                                              <p:pRg st="4" end="4"/>
                                            </p:txEl>
                                          </p:spTgt>
                                        </p:tgtEl>
                                        <p:attrNameLst>
                                          <p:attrName>style.visibility</p:attrName>
                                        </p:attrNameLst>
                                      </p:cBhvr>
                                      <p:to>
                                        <p:strVal val="visible"/>
                                      </p:to>
                                    </p:set>
                                    <p:anim calcmode="lin" valueType="num">
                                      <p:cBhvr additive="base">
                                        <p:cTn id="19" dur="500" fill="hold"/>
                                        <p:tgtEl>
                                          <p:spTgt spid="38916">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891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8916">
                                            <p:txEl>
                                              <p:pRg st="6" end="6"/>
                                            </p:txEl>
                                          </p:spTgt>
                                        </p:tgtEl>
                                        <p:attrNameLst>
                                          <p:attrName>style.visibility</p:attrName>
                                        </p:attrNameLst>
                                      </p:cBhvr>
                                      <p:to>
                                        <p:strVal val="visible"/>
                                      </p:to>
                                    </p:set>
                                    <p:anim calcmode="lin" valueType="num">
                                      <p:cBhvr additive="base">
                                        <p:cTn id="25" dur="500" fill="hold"/>
                                        <p:tgtEl>
                                          <p:spTgt spid="38916">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8916">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40964" name="Content Placeholder 2"/>
          <p:cNvSpPr>
            <a:spLocks noGrp="1"/>
          </p:cNvSpPr>
          <p:nvPr>
            <p:ph sz="quarter" idx="1"/>
          </p:nvPr>
        </p:nvSpPr>
        <p:spPr>
          <a:xfrm>
            <a:off x="457200" y="1600200"/>
            <a:ext cx="7467600" cy="4873625"/>
          </a:xfrm>
        </p:spPr>
        <p:txBody>
          <a:bodyPr/>
          <a:lstStyle/>
          <a:p>
            <a:pPr eaLnBrk="1" hangingPunct="1">
              <a:buFont typeface="Wingdings" pitchFamily="2" charset="2"/>
              <a:buNone/>
            </a:pPr>
            <a:r>
              <a:rPr lang="en-US" sz="2800" b="1" dirty="0" smtClean="0">
                <a:latin typeface="Calibri" pitchFamily="34" charset="0"/>
              </a:rPr>
              <a:t>Online File Storage – Storage and Synchronization II</a:t>
            </a:r>
          </a:p>
          <a:p>
            <a:pPr eaLnBrk="1" hangingPunct="1">
              <a:buFont typeface="Arial" charset="0"/>
              <a:buChar char="•"/>
            </a:pPr>
            <a:r>
              <a:rPr lang="en-US" b="1" dirty="0" err="1" smtClean="0">
                <a:latin typeface="Calibri" pitchFamily="34" charset="0"/>
                <a:hlinkClick r:id="rId2"/>
              </a:rPr>
              <a:t>SpiderOak</a:t>
            </a:r>
            <a:r>
              <a:rPr lang="en-US" dirty="0" smtClean="0">
                <a:latin typeface="Calibri" pitchFamily="34" charset="0"/>
                <a:hlinkClick r:id="rId2"/>
              </a:rPr>
              <a:t> </a:t>
            </a:r>
            <a:r>
              <a:rPr lang="en-US" dirty="0" smtClean="0">
                <a:latin typeface="Calibri" pitchFamily="34" charset="0"/>
              </a:rPr>
              <a:t>(</a:t>
            </a:r>
            <a:r>
              <a:rPr lang="en-US" i="1" dirty="0" smtClean="0">
                <a:latin typeface="Calibri" pitchFamily="34" charset="0"/>
              </a:rPr>
              <a:t>consolidated online backup, sync, sharing, access &amp; storage solution for Windows, Mac OS X, and Linux ) 2 GB or $</a:t>
            </a:r>
            <a:r>
              <a:rPr lang="en-US" i="1" dirty="0" smtClean="0">
                <a:latin typeface="Calibri" pitchFamily="34" charset="0"/>
              </a:rPr>
              <a:t>10/month </a:t>
            </a:r>
            <a:r>
              <a:rPr lang="en-US" i="1" dirty="0" smtClean="0">
                <a:latin typeface="Calibri" pitchFamily="34" charset="0"/>
              </a:rPr>
              <a:t>for 100 </a:t>
            </a:r>
            <a:r>
              <a:rPr lang="en-US" i="1" dirty="0" smtClean="0">
                <a:latin typeface="Calibri" pitchFamily="34" charset="0"/>
              </a:rPr>
              <a:t>GB. </a:t>
            </a:r>
            <a:r>
              <a:rPr lang="en-US" i="1" dirty="0" smtClean="0">
                <a:latin typeface="Calibri" pitchFamily="34" charset="0"/>
              </a:rPr>
              <a:t> </a:t>
            </a:r>
            <a:r>
              <a:rPr lang="en-US" dirty="0" smtClean="0">
                <a:latin typeface="Calibri" pitchFamily="34" charset="0"/>
              </a:rPr>
              <a:t>Students </a:t>
            </a:r>
            <a:r>
              <a:rPr lang="en-US" dirty="0" smtClean="0">
                <a:latin typeface="Calibri" pitchFamily="34" charset="0"/>
              </a:rPr>
              <a:t>get 50% off </a:t>
            </a:r>
            <a:r>
              <a:rPr lang="en-US" dirty="0" smtClean="0">
                <a:latin typeface="Calibri" pitchFamily="34" charset="0"/>
              </a:rPr>
              <a:t>and they offer </a:t>
            </a:r>
            <a:r>
              <a:rPr lang="en-US" dirty="0" smtClean="0">
                <a:latin typeface="Calibri" pitchFamily="34" charset="0"/>
              </a:rPr>
              <a:t>+1GB for each referral up to 7GB.</a:t>
            </a:r>
            <a:endParaRPr lang="en-US" i="1" dirty="0" smtClean="0">
              <a:latin typeface="Calibri" pitchFamily="34" charset="0"/>
            </a:endParaRPr>
          </a:p>
          <a:p>
            <a:pPr eaLnBrk="1" hangingPunct="1">
              <a:buFont typeface="Arial" charset="0"/>
              <a:buChar char="•"/>
            </a:pPr>
            <a:r>
              <a:rPr lang="en-US" i="1" dirty="0" smtClean="0">
                <a:latin typeface="Calibri" pitchFamily="34" charset="0"/>
              </a:rPr>
              <a:t> </a:t>
            </a:r>
            <a:r>
              <a:rPr lang="en-US" b="1" i="1" dirty="0" smtClean="0">
                <a:latin typeface="Calibri" pitchFamily="34" charset="0"/>
                <a:hlinkClick r:id="rId3"/>
              </a:rPr>
              <a:t>4shared</a:t>
            </a:r>
            <a:r>
              <a:rPr lang="en-US" b="1" i="1" dirty="0" smtClean="0">
                <a:latin typeface="Calibri" pitchFamily="34" charset="0"/>
              </a:rPr>
              <a:t> </a:t>
            </a:r>
            <a:r>
              <a:rPr lang="en-US" i="1" dirty="0" smtClean="0">
                <a:latin typeface="Calibri" pitchFamily="34" charset="0"/>
              </a:rPr>
              <a:t>10 GB storage  PC World Rating of 93 Superior </a:t>
            </a:r>
            <a:r>
              <a:rPr lang="en-US" dirty="0" smtClean="0">
                <a:latin typeface="Calibri" pitchFamily="34" charset="0"/>
              </a:rPr>
              <a:t>free storage for document files (doc, txt, </a:t>
            </a:r>
            <a:r>
              <a:rPr lang="en-US" dirty="0" err="1" smtClean="0">
                <a:latin typeface="Calibri" pitchFamily="34" charset="0"/>
              </a:rPr>
              <a:t>pdf</a:t>
            </a:r>
            <a:r>
              <a:rPr lang="en-US" dirty="0" smtClean="0">
                <a:latin typeface="Calibri" pitchFamily="34" charset="0"/>
              </a:rPr>
              <a:t>, rtf, </a:t>
            </a:r>
            <a:r>
              <a:rPr lang="en-US" dirty="0" err="1" smtClean="0">
                <a:latin typeface="Calibri" pitchFamily="34" charset="0"/>
              </a:rPr>
              <a:t>xls</a:t>
            </a:r>
            <a:r>
              <a:rPr lang="en-US" dirty="0" smtClean="0">
                <a:latin typeface="Calibri" pitchFamily="34" charset="0"/>
              </a:rPr>
              <a:t>), music file (mp3, </a:t>
            </a:r>
            <a:r>
              <a:rPr lang="en-US" dirty="0" err="1" smtClean="0">
                <a:latin typeface="Calibri" pitchFamily="34" charset="0"/>
              </a:rPr>
              <a:t>ogg</a:t>
            </a:r>
            <a:r>
              <a:rPr lang="en-US" dirty="0" smtClean="0">
                <a:latin typeface="Calibri" pitchFamily="34" charset="0"/>
              </a:rPr>
              <a:t>, wav, mid), video file (</a:t>
            </a:r>
            <a:r>
              <a:rPr lang="en-US" dirty="0" err="1" smtClean="0">
                <a:latin typeface="Calibri" pitchFamily="34" charset="0"/>
              </a:rPr>
              <a:t>avi</a:t>
            </a:r>
            <a:r>
              <a:rPr lang="en-US" dirty="0" smtClean="0">
                <a:latin typeface="Calibri" pitchFamily="34" charset="0"/>
              </a:rPr>
              <a:t>, mpg, mpeg), image file (jpg, gif, bmp, </a:t>
            </a:r>
            <a:r>
              <a:rPr lang="en-US" dirty="0" err="1" smtClean="0">
                <a:latin typeface="Calibri" pitchFamily="34" charset="0"/>
              </a:rPr>
              <a:t>png</a:t>
            </a:r>
            <a:r>
              <a:rPr lang="en-US" dirty="0" smtClean="0">
                <a:latin typeface="Calibri" pitchFamily="34" charset="0"/>
              </a:rPr>
              <a:t>)</a:t>
            </a:r>
            <a:endParaRPr lang="en-US" i="1" dirty="0" smtClean="0">
              <a:latin typeface="Calibri" pitchFamily="34" charset="0"/>
            </a:endParaRPr>
          </a:p>
          <a:p>
            <a:pPr eaLnBrk="1" hangingPunct="1">
              <a:buFont typeface="Wingdings" pitchFamily="2" charset="2"/>
              <a:buNone/>
            </a:pPr>
            <a:endParaRPr lang="en-US" dirty="0" smtClean="0"/>
          </a:p>
          <a:p>
            <a:pPr eaLnBrk="1" hangingPunct="1">
              <a:buFont typeface="Wingdings" pitchFamily="2" charset="2"/>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64">
                                            <p:txEl>
                                              <p:pRg st="0" end="0"/>
                                            </p:txEl>
                                          </p:spTgt>
                                        </p:tgtEl>
                                        <p:attrNameLst>
                                          <p:attrName>style.visibility</p:attrName>
                                        </p:attrNameLst>
                                      </p:cBhvr>
                                      <p:to>
                                        <p:strVal val="visible"/>
                                      </p:to>
                                    </p:set>
                                    <p:anim calcmode="lin" valueType="num">
                                      <p:cBhvr additive="base">
                                        <p:cTn id="7" dur="500" fill="hold"/>
                                        <p:tgtEl>
                                          <p:spTgt spid="4096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096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0964">
                                            <p:txEl>
                                              <p:pRg st="1" end="1"/>
                                            </p:txEl>
                                          </p:spTgt>
                                        </p:tgtEl>
                                        <p:attrNameLst>
                                          <p:attrName>style.visibility</p:attrName>
                                        </p:attrNameLst>
                                      </p:cBhvr>
                                      <p:to>
                                        <p:strVal val="visible"/>
                                      </p:to>
                                    </p:set>
                                    <p:anim calcmode="lin" valueType="num">
                                      <p:cBhvr additive="base">
                                        <p:cTn id="13" dur="500" fill="hold"/>
                                        <p:tgtEl>
                                          <p:spTgt spid="4096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096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0964">
                                            <p:txEl>
                                              <p:pRg st="2" end="2"/>
                                            </p:txEl>
                                          </p:spTgt>
                                        </p:tgtEl>
                                        <p:attrNameLst>
                                          <p:attrName>style.visibility</p:attrName>
                                        </p:attrNameLst>
                                      </p:cBhvr>
                                      <p:to>
                                        <p:strVal val="visible"/>
                                      </p:to>
                                    </p:set>
                                    <p:anim calcmode="lin" valueType="num">
                                      <p:cBhvr additive="base">
                                        <p:cTn id="19" dur="500" fill="hold"/>
                                        <p:tgtEl>
                                          <p:spTgt spid="4096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096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41988" name="Content Placeholder 2"/>
          <p:cNvSpPr>
            <a:spLocks noGrp="1"/>
          </p:cNvSpPr>
          <p:nvPr>
            <p:ph sz="quarter" idx="1"/>
          </p:nvPr>
        </p:nvSpPr>
        <p:spPr>
          <a:xfrm>
            <a:off x="457200" y="1600200"/>
            <a:ext cx="7467600" cy="4873625"/>
          </a:xfrm>
        </p:spPr>
        <p:txBody>
          <a:bodyPr/>
          <a:lstStyle/>
          <a:p>
            <a:pPr eaLnBrk="1" hangingPunct="1">
              <a:buFont typeface="Wingdings" pitchFamily="2" charset="2"/>
              <a:buNone/>
            </a:pPr>
            <a:r>
              <a:rPr lang="en-US" sz="2800" b="1" dirty="0" smtClean="0">
                <a:latin typeface="Calibri" pitchFamily="34" charset="0"/>
              </a:rPr>
              <a:t>Online File Storage – Storage and Synchronization III</a:t>
            </a:r>
          </a:p>
          <a:p>
            <a:pPr eaLnBrk="1" hangingPunct="1">
              <a:buFont typeface="Wingdings" pitchFamily="2" charset="2"/>
              <a:buNone/>
            </a:pPr>
            <a:endParaRPr lang="en-US" b="1" dirty="0" smtClean="0"/>
          </a:p>
          <a:p>
            <a:pPr eaLnBrk="1" hangingPunct="1"/>
            <a:r>
              <a:rPr lang="en-US" b="1" dirty="0" err="1" smtClean="0">
                <a:latin typeface="Calibri" pitchFamily="34" charset="0"/>
                <a:hlinkClick r:id="rId2"/>
              </a:rPr>
              <a:t>Adrive</a:t>
            </a:r>
            <a:r>
              <a:rPr lang="en-US" dirty="0" smtClean="0">
                <a:latin typeface="Calibri" pitchFamily="34" charset="0"/>
                <a:hlinkClick r:id="rId2"/>
              </a:rPr>
              <a:t>  </a:t>
            </a:r>
            <a:r>
              <a:rPr lang="en-US" i="1" dirty="0" smtClean="0">
                <a:latin typeface="Calibri" pitchFamily="34" charset="0"/>
              </a:rPr>
              <a:t>50 GB storage (largest amount of free storage and backup on the Internet. Not meant for synchronizing computers!) </a:t>
            </a:r>
          </a:p>
          <a:p>
            <a:pPr eaLnBrk="1" hangingPunct="1">
              <a:buFont typeface="Wingdings" pitchFamily="2" charset="2"/>
              <a:buNone/>
            </a:pPr>
            <a:endParaRPr lang="en-US" i="1" dirty="0" smtClean="0">
              <a:latin typeface="Calibri" pitchFamily="34" charset="0"/>
            </a:endParaRPr>
          </a:p>
          <a:p>
            <a:pPr eaLnBrk="1" hangingPunct="1"/>
            <a:r>
              <a:rPr lang="en-US" dirty="0" smtClean="0">
                <a:latin typeface="Calibri" pitchFamily="34" charset="0"/>
                <a:hlinkClick r:id="rId3"/>
              </a:rPr>
              <a:t>Drop </a:t>
            </a:r>
            <a:r>
              <a:rPr lang="en-US" dirty="0" err="1" smtClean="0">
                <a:latin typeface="Calibri" pitchFamily="34" charset="0"/>
                <a:hlinkClick r:id="rId3"/>
              </a:rPr>
              <a:t>Boks</a:t>
            </a:r>
            <a:r>
              <a:rPr lang="en-US" dirty="0" smtClean="0">
                <a:latin typeface="Calibri" pitchFamily="34" charset="0"/>
                <a:hlinkClick r:id="rId3"/>
              </a:rPr>
              <a:t> </a:t>
            </a:r>
            <a:r>
              <a:rPr lang="en-US" i="1" dirty="0" smtClean="0">
                <a:latin typeface="Calibri" pitchFamily="34" charset="0"/>
              </a:rPr>
              <a:t>store files online securely and offers 1GB of storage space. Uploading/Downloading of files is limited to 50MB.</a:t>
            </a:r>
          </a:p>
          <a:p>
            <a:pPr eaLnBrk="1" hangingPunct="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988">
                                            <p:txEl>
                                              <p:pRg st="0" end="0"/>
                                            </p:txEl>
                                          </p:spTgt>
                                        </p:tgtEl>
                                        <p:attrNameLst>
                                          <p:attrName>style.visibility</p:attrName>
                                        </p:attrNameLst>
                                      </p:cBhvr>
                                      <p:to>
                                        <p:strVal val="visible"/>
                                      </p:to>
                                    </p:set>
                                    <p:anim calcmode="lin" valueType="num">
                                      <p:cBhvr additive="base">
                                        <p:cTn id="7" dur="500" fill="hold"/>
                                        <p:tgtEl>
                                          <p:spTgt spid="4198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198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988">
                                            <p:txEl>
                                              <p:pRg st="2" end="2"/>
                                            </p:txEl>
                                          </p:spTgt>
                                        </p:tgtEl>
                                        <p:attrNameLst>
                                          <p:attrName>style.visibility</p:attrName>
                                        </p:attrNameLst>
                                      </p:cBhvr>
                                      <p:to>
                                        <p:strVal val="visible"/>
                                      </p:to>
                                    </p:set>
                                    <p:anim calcmode="lin" valueType="num">
                                      <p:cBhvr additive="base">
                                        <p:cTn id="13" dur="500" fill="hold"/>
                                        <p:tgtEl>
                                          <p:spTgt spid="41988">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198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1988">
                                            <p:txEl>
                                              <p:pRg st="4" end="4"/>
                                            </p:txEl>
                                          </p:spTgt>
                                        </p:tgtEl>
                                        <p:attrNameLst>
                                          <p:attrName>style.visibility</p:attrName>
                                        </p:attrNameLst>
                                      </p:cBhvr>
                                      <p:to>
                                        <p:strVal val="visible"/>
                                      </p:to>
                                    </p:set>
                                    <p:anim calcmode="lin" valueType="num">
                                      <p:cBhvr additive="base">
                                        <p:cTn id="19" dur="500" fill="hold"/>
                                        <p:tgtEl>
                                          <p:spTgt spid="41988">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1988">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8"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43012" name="Content Placeholder 2"/>
          <p:cNvSpPr>
            <a:spLocks noGrp="1"/>
          </p:cNvSpPr>
          <p:nvPr>
            <p:ph sz="quarter" idx="1"/>
          </p:nvPr>
        </p:nvSpPr>
        <p:spPr>
          <a:xfrm>
            <a:off x="457200" y="1600200"/>
            <a:ext cx="7467600" cy="4873625"/>
          </a:xfrm>
        </p:spPr>
        <p:txBody>
          <a:bodyPr/>
          <a:lstStyle/>
          <a:p>
            <a:pPr eaLnBrk="1" hangingPunct="1">
              <a:buFont typeface="Wingdings" pitchFamily="2" charset="2"/>
              <a:buNone/>
            </a:pPr>
            <a:r>
              <a:rPr lang="en-US" sz="2800" b="1" dirty="0" smtClean="0">
                <a:latin typeface="Calibri" pitchFamily="34" charset="0"/>
              </a:rPr>
              <a:t>Online File Storage – Storage and Synchronization IV</a:t>
            </a:r>
            <a:endParaRPr lang="en-US" sz="2800" dirty="0" smtClean="0">
              <a:latin typeface="Calibri" pitchFamily="34" charset="0"/>
              <a:hlinkClick r:id="rId3"/>
            </a:endParaRPr>
          </a:p>
          <a:p>
            <a:pPr eaLnBrk="1" hangingPunct="1"/>
            <a:r>
              <a:rPr lang="en-US" dirty="0" err="1" smtClean="0">
                <a:latin typeface="Calibri" pitchFamily="34" charset="0"/>
                <a:hlinkClick r:id="rId3"/>
              </a:rPr>
              <a:t>SnapDrive</a:t>
            </a:r>
            <a:r>
              <a:rPr lang="en-US" dirty="0" smtClean="0">
                <a:latin typeface="Calibri" pitchFamily="34" charset="0"/>
                <a:hlinkClick r:id="rId3"/>
              </a:rPr>
              <a:t> </a:t>
            </a:r>
            <a:r>
              <a:rPr lang="en-US" i="1" dirty="0" smtClean="0">
                <a:latin typeface="Calibri" pitchFamily="34" charset="0"/>
              </a:rPr>
              <a:t>Offers up to 5GB of file storage, mobile phone upload through Snapit.mobi, share your photos, add music &amp; videos, create direct links to download and access files to email, IM, web pages, and forum.</a:t>
            </a:r>
          </a:p>
          <a:p>
            <a:pPr eaLnBrk="1" hangingPunct="1">
              <a:buFont typeface="Wingdings" pitchFamily="2" charset="2"/>
              <a:buNone/>
            </a:pPr>
            <a:endParaRPr lang="en-US" i="1" dirty="0" smtClean="0">
              <a:latin typeface="Calibri" pitchFamily="34" charset="0"/>
            </a:endParaRPr>
          </a:p>
          <a:p>
            <a:pPr eaLnBrk="1" hangingPunct="1"/>
            <a:r>
              <a:rPr lang="en-US" dirty="0" err="1" smtClean="0">
                <a:latin typeface="Calibri" pitchFamily="34" charset="0"/>
                <a:hlinkClick r:id="rId4"/>
              </a:rPr>
              <a:t>SkyDrive</a:t>
            </a:r>
            <a:r>
              <a:rPr lang="en-US" dirty="0" smtClean="0">
                <a:latin typeface="Calibri" pitchFamily="34" charset="0"/>
                <a:hlinkClick r:id="rId4"/>
              </a:rPr>
              <a:t> </a:t>
            </a:r>
            <a:r>
              <a:rPr lang="en-US" i="1" dirty="0" smtClean="0">
                <a:latin typeface="Calibri" pitchFamily="34" charset="0"/>
              </a:rPr>
              <a:t>Microsoft </a:t>
            </a:r>
            <a:r>
              <a:rPr lang="en-US" i="1" dirty="0" err="1" smtClean="0">
                <a:latin typeface="Calibri" pitchFamily="34" charset="0"/>
              </a:rPr>
              <a:t>Live’s</a:t>
            </a:r>
            <a:r>
              <a:rPr lang="en-US" i="1" dirty="0" smtClean="0">
                <a:latin typeface="Calibri" pitchFamily="34" charset="0"/>
              </a:rPr>
              <a:t> offers 25GB of free storage, access anywhere and secure password protection features.</a:t>
            </a:r>
          </a:p>
          <a:p>
            <a:pPr eaLnBrk="1" hangingPunct="1"/>
            <a:endParaRPr lang="en-US" i="1" dirty="0" smtClean="0"/>
          </a:p>
          <a:p>
            <a:pPr eaLnBrk="1" hangingPunct="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012">
                                            <p:txEl>
                                              <p:pRg st="0" end="0"/>
                                            </p:txEl>
                                          </p:spTgt>
                                        </p:tgtEl>
                                        <p:attrNameLst>
                                          <p:attrName>style.visibility</p:attrName>
                                        </p:attrNameLst>
                                      </p:cBhvr>
                                      <p:to>
                                        <p:strVal val="visible"/>
                                      </p:to>
                                    </p:set>
                                    <p:anim calcmode="lin" valueType="num">
                                      <p:cBhvr additive="base">
                                        <p:cTn id="7" dur="500" fill="hold"/>
                                        <p:tgtEl>
                                          <p:spTgt spid="4301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01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3012">
                                            <p:txEl>
                                              <p:pRg st="1" end="1"/>
                                            </p:txEl>
                                          </p:spTgt>
                                        </p:tgtEl>
                                        <p:attrNameLst>
                                          <p:attrName>style.visibility</p:attrName>
                                        </p:attrNameLst>
                                      </p:cBhvr>
                                      <p:to>
                                        <p:strVal val="visible"/>
                                      </p:to>
                                    </p:set>
                                    <p:anim calcmode="lin" valueType="num">
                                      <p:cBhvr additive="base">
                                        <p:cTn id="13" dur="500" fill="hold"/>
                                        <p:tgtEl>
                                          <p:spTgt spid="4301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301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3012">
                                            <p:txEl>
                                              <p:pRg st="3" end="3"/>
                                            </p:txEl>
                                          </p:spTgt>
                                        </p:tgtEl>
                                        <p:attrNameLst>
                                          <p:attrName>style.visibility</p:attrName>
                                        </p:attrNameLst>
                                      </p:cBhvr>
                                      <p:to>
                                        <p:strVal val="visible"/>
                                      </p:to>
                                    </p:set>
                                    <p:anim calcmode="lin" valueType="num">
                                      <p:cBhvr additive="base">
                                        <p:cTn id="19" dur="500" fill="hold"/>
                                        <p:tgtEl>
                                          <p:spTgt spid="43012">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301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45060" name="Content Placeholder 2"/>
          <p:cNvSpPr>
            <a:spLocks noGrp="1"/>
          </p:cNvSpPr>
          <p:nvPr>
            <p:ph sz="quarter" idx="1"/>
          </p:nvPr>
        </p:nvSpPr>
        <p:spPr>
          <a:xfrm>
            <a:off x="457200" y="1600200"/>
            <a:ext cx="7467600" cy="4873625"/>
          </a:xfrm>
        </p:spPr>
        <p:txBody>
          <a:bodyPr/>
          <a:lstStyle/>
          <a:p>
            <a:pPr eaLnBrk="1" hangingPunct="1">
              <a:buFont typeface="Wingdings" pitchFamily="2" charset="2"/>
              <a:buNone/>
            </a:pPr>
            <a:r>
              <a:rPr lang="en-US" sz="2800" b="1" dirty="0" smtClean="0">
                <a:latin typeface="Calibri" pitchFamily="34" charset="0"/>
              </a:rPr>
              <a:t>Online File Storage – Storage and Synchronization V</a:t>
            </a:r>
          </a:p>
          <a:p>
            <a:pPr eaLnBrk="1" hangingPunct="1">
              <a:buFont typeface="Wingdings" pitchFamily="2" charset="2"/>
              <a:buNone/>
            </a:pPr>
            <a:endParaRPr lang="en-US" b="1" dirty="0" smtClean="0"/>
          </a:p>
          <a:p>
            <a:pPr eaLnBrk="1" hangingPunct="1"/>
            <a:r>
              <a:rPr lang="en-US" dirty="0" smtClean="0">
                <a:latin typeface="Calibri" pitchFamily="34" charset="0"/>
                <a:hlinkClick r:id="rId3"/>
              </a:rPr>
              <a:t>Orbitfiles.com</a:t>
            </a:r>
            <a:r>
              <a:rPr lang="en-US" dirty="0" smtClean="0">
                <a:latin typeface="Calibri" pitchFamily="34" charset="0"/>
              </a:rPr>
              <a:t> </a:t>
            </a:r>
            <a:r>
              <a:rPr lang="en-US" i="1" dirty="0" smtClean="0">
                <a:latin typeface="Calibri" pitchFamily="34" charset="0"/>
              </a:rPr>
              <a:t>unlimited file storage $5/month</a:t>
            </a:r>
          </a:p>
          <a:p>
            <a:pPr eaLnBrk="1" hangingPunct="1">
              <a:buFont typeface="Wingdings" pitchFamily="2" charset="2"/>
              <a:buNone/>
            </a:pPr>
            <a:endParaRPr lang="en-US" i="1" dirty="0" smtClean="0">
              <a:latin typeface="Calibri" pitchFamily="34" charset="0"/>
            </a:endParaRPr>
          </a:p>
          <a:p>
            <a:pPr eaLnBrk="1" hangingPunct="1"/>
            <a:r>
              <a:rPr lang="en-US" dirty="0" smtClean="0">
                <a:latin typeface="Calibri" pitchFamily="34" charset="0"/>
                <a:hlinkClick r:id="rId4"/>
              </a:rPr>
              <a:t>File Dropper   </a:t>
            </a:r>
            <a:r>
              <a:rPr lang="en-US" dirty="0" smtClean="0">
                <a:latin typeface="Calibri" pitchFamily="34" charset="0"/>
              </a:rPr>
              <a:t>5 GB storage (</a:t>
            </a:r>
            <a:r>
              <a:rPr lang="en-US" i="1" dirty="0" smtClean="0">
                <a:latin typeface="Calibri" pitchFamily="34" charset="0"/>
              </a:rPr>
              <a:t>Meets the basic needs of file sharing: upload, share, and download. Not meant for synchronizing computers!)</a:t>
            </a:r>
          </a:p>
          <a:p>
            <a:pPr eaLnBrk="1" hangingPunct="1">
              <a:buFont typeface="Wingdings" pitchFamily="2" charset="2"/>
              <a:buNone/>
            </a:pPr>
            <a:endParaRPr lang="en-US" b="1" dirty="0" smtClean="0"/>
          </a:p>
          <a:p>
            <a:pPr eaLnBrk="1" hangingPunct="1">
              <a:buFont typeface="Wingdings" pitchFamily="2" charset="2"/>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060">
                                            <p:txEl>
                                              <p:pRg st="0" end="0"/>
                                            </p:txEl>
                                          </p:spTgt>
                                        </p:tgtEl>
                                        <p:attrNameLst>
                                          <p:attrName>style.visibility</p:attrName>
                                        </p:attrNameLst>
                                      </p:cBhvr>
                                      <p:to>
                                        <p:strVal val="visible"/>
                                      </p:to>
                                    </p:set>
                                    <p:anim calcmode="lin" valueType="num">
                                      <p:cBhvr additive="base">
                                        <p:cTn id="7" dur="500" fill="hold"/>
                                        <p:tgtEl>
                                          <p:spTgt spid="4506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506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5060">
                                            <p:txEl>
                                              <p:pRg st="2" end="2"/>
                                            </p:txEl>
                                          </p:spTgt>
                                        </p:tgtEl>
                                        <p:attrNameLst>
                                          <p:attrName>style.visibility</p:attrName>
                                        </p:attrNameLst>
                                      </p:cBhvr>
                                      <p:to>
                                        <p:strVal val="visible"/>
                                      </p:to>
                                    </p:set>
                                    <p:anim calcmode="lin" valueType="num">
                                      <p:cBhvr additive="base">
                                        <p:cTn id="13" dur="500" fill="hold"/>
                                        <p:tgtEl>
                                          <p:spTgt spid="45060">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506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5060">
                                            <p:txEl>
                                              <p:pRg st="4" end="4"/>
                                            </p:txEl>
                                          </p:spTgt>
                                        </p:tgtEl>
                                        <p:attrNameLst>
                                          <p:attrName>style.visibility</p:attrName>
                                        </p:attrNameLst>
                                      </p:cBhvr>
                                      <p:to>
                                        <p:strVal val="visible"/>
                                      </p:to>
                                    </p:set>
                                    <p:anim calcmode="lin" valueType="num">
                                      <p:cBhvr additive="base">
                                        <p:cTn id="19" dur="500" fill="hold"/>
                                        <p:tgtEl>
                                          <p:spTgt spid="45060">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5060">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0"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50180" name="Content Placeholder 2"/>
          <p:cNvSpPr>
            <a:spLocks noGrp="1"/>
          </p:cNvSpPr>
          <p:nvPr>
            <p:ph sz="quarter" idx="1"/>
          </p:nvPr>
        </p:nvSpPr>
        <p:spPr>
          <a:xfrm>
            <a:off x="457200" y="1600200"/>
            <a:ext cx="7467600" cy="4873625"/>
          </a:xfrm>
        </p:spPr>
        <p:txBody>
          <a:bodyPr/>
          <a:lstStyle/>
          <a:p>
            <a:pPr eaLnBrk="1" hangingPunct="1">
              <a:buFont typeface="Wingdings" pitchFamily="2" charset="2"/>
              <a:buNone/>
            </a:pPr>
            <a:r>
              <a:rPr lang="en-US" sz="3200" b="1" u="sng" dirty="0" smtClean="0">
                <a:latin typeface="Calibri" pitchFamily="34" charset="0"/>
              </a:rPr>
              <a:t>Collaboration Tools</a:t>
            </a:r>
          </a:p>
          <a:p>
            <a:pPr eaLnBrk="1" hangingPunct="1">
              <a:buFont typeface="Wingdings" pitchFamily="2" charset="2"/>
              <a:buNone/>
            </a:pPr>
            <a:endParaRPr lang="en-US" b="1" u="sng" dirty="0" smtClean="0"/>
          </a:p>
          <a:p>
            <a:pPr eaLnBrk="1" hangingPunct="1">
              <a:buFont typeface="Wingdings" pitchFamily="2" charset="2"/>
              <a:buNone/>
            </a:pPr>
            <a:r>
              <a:rPr lang="en-US" sz="2800" b="1" dirty="0" smtClean="0">
                <a:latin typeface="Calibri" pitchFamily="34" charset="0"/>
              </a:rPr>
              <a:t>Criteria for Real Time Online Collaboration Tools:</a:t>
            </a:r>
            <a:endParaRPr lang="en-US" sz="2800" dirty="0" smtClean="0">
              <a:latin typeface="Calibri" pitchFamily="34" charset="0"/>
            </a:endParaRPr>
          </a:p>
          <a:p>
            <a:pPr eaLnBrk="1" hangingPunct="1">
              <a:buFont typeface="Wingdings" pitchFamily="2" charset="2"/>
              <a:buNone/>
            </a:pPr>
            <a:r>
              <a:rPr lang="en-US" sz="2800" dirty="0" smtClean="0">
                <a:latin typeface="Calibri" pitchFamily="34" charset="0"/>
              </a:rPr>
              <a:t>* No software download is required.</a:t>
            </a:r>
          </a:p>
          <a:p>
            <a:pPr eaLnBrk="1" hangingPunct="1">
              <a:buFont typeface="Wingdings" pitchFamily="2" charset="2"/>
              <a:buNone/>
            </a:pPr>
            <a:r>
              <a:rPr lang="en-US" sz="2800" dirty="0" smtClean="0">
                <a:latin typeface="Calibri" pitchFamily="34" charset="0"/>
              </a:rPr>
              <a:t>* It’s free.</a:t>
            </a:r>
          </a:p>
          <a:p>
            <a:pPr eaLnBrk="1" hangingPunct="1">
              <a:buFont typeface="Wingdings" pitchFamily="2" charset="2"/>
              <a:buNone/>
            </a:pPr>
            <a:r>
              <a:rPr lang="en-US" sz="2800" dirty="0" smtClean="0">
                <a:latin typeface="Calibri" pitchFamily="34" charset="0"/>
              </a:rPr>
              <a:t>* No equipment is required other than, in some cases, a microphone. A webcam needs to be optional.</a:t>
            </a:r>
          </a:p>
          <a:p>
            <a:pPr eaLnBrk="1" hangingPunct="1">
              <a:buFont typeface="Wingdings" pitchFamily="2" charset="2"/>
              <a:buNone/>
            </a:pPr>
            <a:r>
              <a:rPr lang="en-US" sz="2800" dirty="0" smtClean="0">
                <a:latin typeface="Calibri" pitchFamily="34" charset="0"/>
              </a:rPr>
              <a:t>* Multiple users can collaborate at the same time.</a:t>
            </a:r>
          </a:p>
          <a:p>
            <a:pPr eaLnBrk="1" hangingPunct="1">
              <a:buFont typeface="Wingdings" pitchFamily="2" charset="2"/>
              <a:buNone/>
            </a:pPr>
            <a:endParaRPr lang="en-US" b="1" u="sng"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algn="ctr" eaLnBrk="1" fontAlgn="auto" hangingPunct="1">
              <a:spcAft>
                <a:spcPts val="0"/>
              </a:spcAft>
              <a:defRPr/>
            </a:pPr>
            <a:r>
              <a:rPr lang="en-US" dirty="0" smtClean="0"/>
              <a:t>Web 2.0 and Community Service</a:t>
            </a:r>
            <a:endParaRPr lang="en-US" dirty="0"/>
          </a:p>
        </p:txBody>
      </p:sp>
      <p:sp>
        <p:nvSpPr>
          <p:cNvPr id="15364" name="Content Placeholder 2"/>
          <p:cNvSpPr>
            <a:spLocks noGrp="1"/>
          </p:cNvSpPr>
          <p:nvPr>
            <p:ph sz="quarter" idx="1"/>
          </p:nvPr>
        </p:nvSpPr>
        <p:spPr>
          <a:xfrm>
            <a:off x="914400" y="1524000"/>
            <a:ext cx="7772400" cy="4572000"/>
          </a:xfrm>
        </p:spPr>
        <p:txBody>
          <a:bodyPr/>
          <a:lstStyle/>
          <a:p>
            <a:pPr algn="ctr" eaLnBrk="1" hangingPunct="1">
              <a:buFont typeface="Wingdings" pitchFamily="2" charset="2"/>
              <a:buNone/>
            </a:pPr>
            <a:endParaRPr lang="en-US" dirty="0" smtClean="0"/>
          </a:p>
          <a:p>
            <a:pPr algn="ctr" eaLnBrk="1" hangingPunct="1">
              <a:buFont typeface="Wingdings" pitchFamily="2" charset="2"/>
              <a:buNone/>
            </a:pPr>
            <a:endParaRPr lang="en-US" dirty="0" smtClean="0"/>
          </a:p>
          <a:p>
            <a:pPr algn="ctr" eaLnBrk="1" hangingPunct="1">
              <a:buFont typeface="Wingdings" pitchFamily="2" charset="2"/>
              <a:buNone/>
            </a:pPr>
            <a:endParaRPr lang="en-US" dirty="0" smtClean="0"/>
          </a:p>
          <a:p>
            <a:pPr algn="ctr" eaLnBrk="1" hangingPunct="1">
              <a:buFont typeface="Wingdings" pitchFamily="2" charset="2"/>
              <a:buNone/>
            </a:pPr>
            <a:endParaRPr lang="en-US" dirty="0" smtClean="0"/>
          </a:p>
          <a:p>
            <a:pPr algn="ctr" eaLnBrk="1" hangingPunct="1">
              <a:buFont typeface="Wingdings" pitchFamily="2" charset="2"/>
              <a:buNone/>
            </a:pPr>
            <a:endParaRPr lang="en-US" dirty="0" smtClean="0"/>
          </a:p>
          <a:p>
            <a:pPr algn="ctr" eaLnBrk="1" hangingPunct="1">
              <a:buFont typeface="Wingdings" pitchFamily="2" charset="2"/>
              <a:buNone/>
            </a:pPr>
            <a:endParaRPr lang="en-US" sz="3600" dirty="0" smtClean="0"/>
          </a:p>
          <a:p>
            <a:pPr algn="ctr" eaLnBrk="1" hangingPunct="1">
              <a:buFont typeface="Wingdings" pitchFamily="2" charset="2"/>
              <a:buNone/>
            </a:pPr>
            <a:r>
              <a:rPr lang="en-US" sz="4400" dirty="0" smtClean="0">
                <a:latin typeface="Calibri" pitchFamily="34" charset="0"/>
              </a:rPr>
              <a:t>What is the “cloud”?</a:t>
            </a:r>
            <a:r>
              <a:rPr lang="en-US" sz="3600" dirty="0" smtClean="0"/>
              <a:t>  </a:t>
            </a:r>
          </a:p>
        </p:txBody>
      </p:sp>
      <p:sp>
        <p:nvSpPr>
          <p:cNvPr id="2050" name="Cloud"/>
          <p:cNvSpPr>
            <a:spLocks noChangeAspect="1" noEditPoints="1" noChangeArrowheads="1"/>
          </p:cNvSpPr>
          <p:nvPr/>
        </p:nvSpPr>
        <p:spPr bwMode="auto">
          <a:xfrm>
            <a:off x="2667000" y="2209800"/>
            <a:ext cx="2743200" cy="183832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FFBE7D"/>
          </a:solidFill>
          <a:ln w="9525">
            <a:solidFill>
              <a:srgbClr val="000000"/>
            </a:solidFill>
            <a:miter lim="800000"/>
            <a:headEnd/>
            <a:tailEnd/>
          </a:ln>
          <a:effectLst>
            <a:outerShdw dist="107763" dir="2700000" algn="ctr" rotWithShape="0">
              <a:srgbClr val="808080"/>
            </a:outerShdw>
          </a:effectLst>
        </p:spPr>
        <p:txBody>
          <a:bodyPr/>
          <a:lstStyle/>
          <a:p>
            <a:pPr algn="ctr" fontAlgn="auto">
              <a:spcBef>
                <a:spcPts val="0"/>
              </a:spcBef>
              <a:spcAft>
                <a:spcPts val="0"/>
              </a:spcAft>
              <a:defRPr/>
            </a:pPr>
            <a:endParaRPr lang="en-US" dirty="0">
              <a:latin typeface="+mn-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3" name="Content Placeholder 2"/>
          <p:cNvSpPr>
            <a:spLocks noGrp="1"/>
          </p:cNvSpPr>
          <p:nvPr>
            <p:ph sz="quarter" idx="1"/>
          </p:nvPr>
        </p:nvSpPr>
        <p:spPr>
          <a:xfrm>
            <a:off x="457200" y="1600200"/>
            <a:ext cx="7467600" cy="4873625"/>
          </a:xfrm>
        </p:spPr>
        <p:txBody>
          <a:bodyPr>
            <a:normAutofit/>
          </a:bodyPr>
          <a:lstStyle/>
          <a:p>
            <a:pPr marL="274320" indent="-274320" eaLnBrk="1" fontAlgn="auto" hangingPunct="1">
              <a:spcAft>
                <a:spcPts val="0"/>
              </a:spcAft>
              <a:buFont typeface="Wingdings"/>
              <a:buNone/>
              <a:defRPr/>
            </a:pPr>
            <a:r>
              <a:rPr lang="en-US" sz="2800" b="1" u="sng" dirty="0" smtClean="0">
                <a:latin typeface="Calibri" pitchFamily="34" charset="0"/>
              </a:rPr>
              <a:t>Free Tools for Collaboration Part I</a:t>
            </a:r>
          </a:p>
          <a:p>
            <a:pPr marL="274320" indent="-274320" eaLnBrk="1" fontAlgn="auto" hangingPunct="1">
              <a:spcAft>
                <a:spcPts val="0"/>
              </a:spcAft>
              <a:buFont typeface="Wingdings"/>
              <a:buNone/>
              <a:defRPr/>
            </a:pPr>
            <a:r>
              <a:rPr lang="en-US" dirty="0" smtClean="0">
                <a:latin typeface="Calibri" pitchFamily="34" charset="0"/>
                <a:hlinkClick r:id="rId2"/>
              </a:rPr>
              <a:t>Wiggio </a:t>
            </a:r>
            <a:r>
              <a:rPr lang="en-US" dirty="0" smtClean="0">
                <a:latin typeface="Calibri" pitchFamily="34" charset="0"/>
              </a:rPr>
              <a:t> form online groups and create private </a:t>
            </a:r>
            <a:r>
              <a:rPr lang="en-US" dirty="0" err="1" smtClean="0">
                <a:latin typeface="Calibri" pitchFamily="34" charset="0"/>
              </a:rPr>
              <a:t>listservs</a:t>
            </a:r>
            <a:r>
              <a:rPr lang="en-US" dirty="0" smtClean="0">
                <a:latin typeface="Calibri" pitchFamily="34" charset="0"/>
              </a:rPr>
              <a:t> and web addresses; manage events with a shared calendar; send </a:t>
            </a:r>
            <a:r>
              <a:rPr lang="en-US" dirty="0" err="1" smtClean="0">
                <a:latin typeface="Calibri" pitchFamily="34" charset="0"/>
              </a:rPr>
              <a:t>eMail</a:t>
            </a:r>
            <a:r>
              <a:rPr lang="en-US" dirty="0" smtClean="0">
                <a:latin typeface="Calibri" pitchFamily="34" charset="0"/>
              </a:rPr>
              <a:t>, text, and voice messages; manage files in a shared folder; a to-do list feature, which allows users to assign tasks with due dates to group members, making for mini-projects within a larger project easier and ability of all members to share their computer screens over the network.</a:t>
            </a:r>
          </a:p>
          <a:p>
            <a:pPr marL="274320" indent="-274320" eaLnBrk="1" fontAlgn="auto" hangingPunct="1">
              <a:spcAft>
                <a:spcPts val="0"/>
              </a:spcAft>
              <a:buFont typeface="Wingdings"/>
              <a:buNone/>
              <a:defRPr/>
            </a:pPr>
            <a:r>
              <a:rPr lang="en-US" dirty="0" err="1" smtClean="0">
                <a:latin typeface="Calibri" pitchFamily="34" charset="0"/>
                <a:hlinkClick r:id="rId3"/>
              </a:rPr>
              <a:t>Basecamp</a:t>
            </a:r>
            <a:r>
              <a:rPr lang="en-US" dirty="0" smtClean="0">
                <a:latin typeface="Calibri" pitchFamily="34" charset="0"/>
                <a:hlinkClick r:id="rId3"/>
              </a:rPr>
              <a:t> </a:t>
            </a:r>
            <a:r>
              <a:rPr lang="en-US" dirty="0" smtClean="0">
                <a:latin typeface="Calibri" pitchFamily="34" charset="0"/>
              </a:rPr>
              <a:t>free level includes only one project, two online whiteboards for collaboration, and 10MB of storage.</a:t>
            </a:r>
            <a:endParaRPr lang="en-US"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3" name="Content Placeholder 2"/>
          <p:cNvSpPr>
            <a:spLocks noGrp="1"/>
          </p:cNvSpPr>
          <p:nvPr>
            <p:ph sz="quarter" idx="1"/>
          </p:nvPr>
        </p:nvSpPr>
        <p:spPr>
          <a:xfrm>
            <a:off x="457200" y="1600200"/>
            <a:ext cx="7467600" cy="4873625"/>
          </a:xfrm>
        </p:spPr>
        <p:txBody>
          <a:bodyPr>
            <a:normAutofit fontScale="92500"/>
          </a:bodyPr>
          <a:lstStyle/>
          <a:p>
            <a:pPr marL="274320" indent="-274320" eaLnBrk="1" fontAlgn="auto" hangingPunct="1">
              <a:spcAft>
                <a:spcPts val="0"/>
              </a:spcAft>
              <a:buFont typeface="Wingdings"/>
              <a:buNone/>
              <a:defRPr/>
            </a:pPr>
            <a:r>
              <a:rPr lang="en-US" sz="2600" b="1" u="sng" dirty="0" smtClean="0">
                <a:latin typeface="Calibri" pitchFamily="34" charset="0"/>
              </a:rPr>
              <a:t>Free Tools for Collaboration– Part II</a:t>
            </a:r>
          </a:p>
          <a:p>
            <a:pPr marL="274320" indent="-274320" eaLnBrk="1" fontAlgn="auto" hangingPunct="1">
              <a:spcAft>
                <a:spcPts val="0"/>
              </a:spcAft>
              <a:buFont typeface="Wingdings"/>
              <a:buNone/>
              <a:defRPr/>
            </a:pPr>
            <a:r>
              <a:rPr lang="en-US" dirty="0" err="1" smtClean="0">
                <a:latin typeface="Calibri" pitchFamily="34" charset="0"/>
                <a:hlinkClick r:id="rId2"/>
              </a:rPr>
              <a:t>Writeboard</a:t>
            </a:r>
            <a:r>
              <a:rPr lang="en-US" dirty="0" smtClean="0">
                <a:latin typeface="Calibri" pitchFamily="34" charset="0"/>
              </a:rPr>
              <a:t> are shareable, web-based text documents that let you save every edit, roll back to any version, and easily compare changes.</a:t>
            </a:r>
            <a:endParaRPr lang="en-US" sz="1000" dirty="0" smtClean="0">
              <a:latin typeface="Calibri" pitchFamily="34" charset="0"/>
            </a:endParaRPr>
          </a:p>
          <a:p>
            <a:pPr marL="274320" indent="-274320" eaLnBrk="1" fontAlgn="auto" hangingPunct="1">
              <a:spcAft>
                <a:spcPts val="0"/>
              </a:spcAft>
              <a:buFont typeface="Wingdings"/>
              <a:buNone/>
              <a:defRPr/>
            </a:pPr>
            <a:r>
              <a:rPr lang="en-US" dirty="0" smtClean="0">
                <a:latin typeface="Calibri" pitchFamily="34" charset="0"/>
                <a:hlinkClick r:id="rId3"/>
              </a:rPr>
              <a:t>Co-Sketch</a:t>
            </a:r>
            <a:r>
              <a:rPr lang="en-US" dirty="0" smtClean="0">
                <a:latin typeface="Calibri" pitchFamily="34" charset="0"/>
              </a:rPr>
              <a:t> is a multi-user online whiteboard designed to give you the ability to quickly visualize and share your ideas as images.</a:t>
            </a:r>
            <a:endParaRPr lang="en-US" sz="1000" dirty="0" smtClean="0">
              <a:latin typeface="Calibri" pitchFamily="34" charset="0"/>
            </a:endParaRPr>
          </a:p>
          <a:p>
            <a:pPr marL="274320" indent="-274320" eaLnBrk="1" fontAlgn="auto" hangingPunct="1">
              <a:spcAft>
                <a:spcPts val="0"/>
              </a:spcAft>
              <a:buFont typeface="Wingdings"/>
              <a:buNone/>
              <a:defRPr/>
            </a:pPr>
            <a:r>
              <a:rPr lang="en-US" dirty="0" err="1" smtClean="0">
                <a:latin typeface="Calibri" pitchFamily="34" charset="0"/>
                <a:hlinkClick r:id="rId4"/>
              </a:rPr>
              <a:t>Creately</a:t>
            </a:r>
            <a:r>
              <a:rPr lang="en-US" dirty="0" smtClean="0">
                <a:latin typeface="Calibri" pitchFamily="34" charset="0"/>
                <a:hlinkClick r:id="rId4"/>
              </a:rPr>
              <a:t> </a:t>
            </a:r>
            <a:r>
              <a:rPr lang="en-US" dirty="0" smtClean="0">
                <a:latin typeface="Calibri" pitchFamily="34" charset="0"/>
              </a:rPr>
              <a:t>engine suggests connectors, does automatic groupings and defines data properties to take drawing to the next level.</a:t>
            </a:r>
          </a:p>
          <a:p>
            <a:pPr marL="274320" indent="-274320" eaLnBrk="1" fontAlgn="auto" hangingPunct="1">
              <a:spcAft>
                <a:spcPts val="0"/>
              </a:spcAft>
              <a:buFont typeface="Wingdings"/>
              <a:buNone/>
              <a:defRPr/>
            </a:pPr>
            <a:r>
              <a:rPr lang="en-US" dirty="0" smtClean="0">
                <a:latin typeface="Calibri" pitchFamily="34" charset="0"/>
                <a:hlinkClick r:id="rId5"/>
              </a:rPr>
              <a:t>Meetin.gs</a:t>
            </a:r>
            <a:r>
              <a:rPr lang="en-US" dirty="0" smtClean="0">
                <a:latin typeface="Calibri" pitchFamily="34" charset="0"/>
              </a:rPr>
              <a:t> Uses existing tools (Word, Excel, etc.) for a shared meeting.  No downloads, no registration, no installation.  Login using Facebook. Create an agenda, share notes, and upload documents.</a:t>
            </a:r>
            <a:endParaRPr lang="en-US" dirty="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3" name="Content Placeholder 2"/>
          <p:cNvSpPr>
            <a:spLocks noGrp="1"/>
          </p:cNvSpPr>
          <p:nvPr>
            <p:ph sz="quarter" idx="1"/>
          </p:nvPr>
        </p:nvSpPr>
        <p:spPr>
          <a:xfrm>
            <a:off x="457200" y="1600200"/>
            <a:ext cx="7467600" cy="4873625"/>
          </a:xfrm>
        </p:spPr>
        <p:txBody>
          <a:bodyPr>
            <a:normAutofit/>
          </a:bodyPr>
          <a:lstStyle/>
          <a:p>
            <a:pPr marL="274320" indent="-274320" eaLnBrk="1" fontAlgn="auto" hangingPunct="1">
              <a:spcAft>
                <a:spcPts val="0"/>
              </a:spcAft>
              <a:buFont typeface="Wingdings"/>
              <a:buNone/>
              <a:defRPr/>
            </a:pPr>
            <a:r>
              <a:rPr lang="en-US" sz="2800" b="1" u="sng" dirty="0" smtClean="0">
                <a:latin typeface="Calibri" pitchFamily="34" charset="0"/>
              </a:rPr>
              <a:t>Free Tools for Collaboration– Part III</a:t>
            </a:r>
          </a:p>
          <a:p>
            <a:pPr marL="274320" indent="-274320" eaLnBrk="1" fontAlgn="auto" hangingPunct="1">
              <a:spcAft>
                <a:spcPts val="0"/>
              </a:spcAft>
              <a:buFont typeface="Wingdings"/>
              <a:buNone/>
              <a:defRPr/>
            </a:pPr>
            <a:endParaRPr lang="en-US" sz="800" dirty="0" smtClean="0">
              <a:latin typeface="Calibri" pitchFamily="34" charset="0"/>
            </a:endParaRPr>
          </a:p>
          <a:p>
            <a:pPr marL="274320" indent="-274320" eaLnBrk="1" fontAlgn="auto" hangingPunct="1">
              <a:spcAft>
                <a:spcPts val="0"/>
              </a:spcAft>
              <a:buFont typeface="Wingdings"/>
              <a:buNone/>
              <a:defRPr/>
            </a:pPr>
            <a:r>
              <a:rPr lang="en-US" dirty="0" smtClean="0">
                <a:latin typeface="Calibri" pitchFamily="34" charset="0"/>
                <a:hlinkClick r:id="rId2"/>
              </a:rPr>
              <a:t>Ace Project</a:t>
            </a:r>
            <a:r>
              <a:rPr lang="en-US" dirty="0" smtClean="0">
                <a:latin typeface="Calibri" pitchFamily="34" charset="0"/>
              </a:rPr>
              <a:t> Five users on five projects for free with 250 MB free space and free time-tracking.</a:t>
            </a:r>
          </a:p>
          <a:p>
            <a:pPr marL="274320" indent="-274320" eaLnBrk="1" fontAlgn="auto" hangingPunct="1">
              <a:spcAft>
                <a:spcPts val="0"/>
              </a:spcAft>
              <a:buFont typeface="Wingdings"/>
              <a:buNone/>
              <a:defRPr/>
            </a:pPr>
            <a:r>
              <a:rPr lang="en-US" dirty="0" err="1" smtClean="0">
                <a:latin typeface="Calibri" pitchFamily="34" charset="0"/>
                <a:hlinkClick r:id="rId3"/>
              </a:rPr>
              <a:t>AnyMeeting</a:t>
            </a:r>
            <a:r>
              <a:rPr lang="en-US" dirty="0" smtClean="0">
                <a:latin typeface="Calibri" pitchFamily="34" charset="0"/>
                <a:hlinkClick r:id="rId3"/>
              </a:rPr>
              <a:t> </a:t>
            </a:r>
            <a:r>
              <a:rPr lang="en-US" dirty="0" smtClean="0">
                <a:latin typeface="Calibri" pitchFamily="34" charset="0"/>
              </a:rPr>
              <a:t>Web conferences with two to 200 people with email invites, video broadcasting, and can display your presentations to others via screen sharing. 	</a:t>
            </a:r>
          </a:p>
          <a:p>
            <a:pPr marL="274320" indent="-274320" eaLnBrk="1" fontAlgn="auto" hangingPunct="1">
              <a:spcAft>
                <a:spcPts val="0"/>
              </a:spcAft>
              <a:buFont typeface="Wingdings"/>
              <a:buNone/>
              <a:defRPr/>
            </a:pPr>
            <a:r>
              <a:rPr lang="en-US" dirty="0" err="1" smtClean="0">
                <a:latin typeface="Calibri" pitchFamily="34" charset="0"/>
                <a:hlinkClick r:id="rId4"/>
              </a:rPr>
              <a:t>Rypple</a:t>
            </a:r>
            <a:r>
              <a:rPr lang="en-US" dirty="0" smtClean="0">
                <a:latin typeface="Calibri" pitchFamily="34" charset="0"/>
                <a:hlinkClick r:id="rId4"/>
              </a:rPr>
              <a:t> </a:t>
            </a:r>
            <a:r>
              <a:rPr lang="en-US" dirty="0" smtClean="0">
                <a:latin typeface="Calibri" pitchFamily="34" charset="0"/>
              </a:rPr>
              <a:t>is all about managing and evaluating the work that gets done</a:t>
            </a:r>
          </a:p>
          <a:p>
            <a:pPr marL="274320" indent="-274320" eaLnBrk="1" fontAlgn="auto" hangingPunct="1">
              <a:spcAft>
                <a:spcPts val="0"/>
              </a:spcAft>
              <a:buFont typeface="Wingdings"/>
              <a:buNone/>
              <a:defRPr/>
            </a:pPr>
            <a:r>
              <a:rPr lang="en-US" dirty="0" err="1" smtClean="0">
                <a:latin typeface="Calibri" pitchFamily="34" charset="0"/>
                <a:hlinkClick r:id="rId5"/>
              </a:rPr>
              <a:t>TeamLab</a:t>
            </a:r>
            <a:r>
              <a:rPr lang="en-US" dirty="0" smtClean="0">
                <a:latin typeface="Calibri" pitchFamily="34" charset="0"/>
                <a:hlinkClick r:id="rId5"/>
              </a:rPr>
              <a:t> </a:t>
            </a:r>
            <a:r>
              <a:rPr lang="en-US" dirty="0" smtClean="0">
                <a:latin typeface="Calibri" pitchFamily="34" charset="0"/>
              </a:rPr>
              <a:t>project management tools, document editing you can share, and ways to communicate with the team, from blogs to IMs to (coming soon) internal emails.</a:t>
            </a:r>
          </a:p>
          <a:p>
            <a:pPr marL="274320" indent="-274320" eaLnBrk="1" fontAlgn="auto" hangingPunct="1">
              <a:spcAft>
                <a:spcPts val="0"/>
              </a:spcAft>
              <a:buFont typeface="Wingdings"/>
              <a:buNone/>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4" name="Content Placeholder 3"/>
          <p:cNvSpPr>
            <a:spLocks noGrp="1"/>
          </p:cNvSpPr>
          <p:nvPr>
            <p:ph sz="quarter" idx="1"/>
          </p:nvPr>
        </p:nvSpPr>
        <p:spPr>
          <a:xfrm>
            <a:off x="381000" y="1981200"/>
            <a:ext cx="3657600" cy="4572000"/>
          </a:xfrm>
        </p:spPr>
        <p:txBody>
          <a:bodyPr>
            <a:normAutofit fontScale="92500" lnSpcReduction="10000"/>
          </a:bodyPr>
          <a:lstStyle/>
          <a:p>
            <a:pPr marL="274320" indent="-274320" eaLnBrk="1" fontAlgn="auto" hangingPunct="1">
              <a:spcAft>
                <a:spcPts val="0"/>
              </a:spcAft>
              <a:buFont typeface="Wingdings"/>
              <a:buChar char=""/>
              <a:defRPr/>
            </a:pPr>
            <a:r>
              <a:rPr lang="en-US" sz="2200" dirty="0" err="1" smtClean="0">
                <a:latin typeface="Calibri" pitchFamily="34" charset="0"/>
                <a:hlinkClick r:id="rId2"/>
              </a:rPr>
              <a:t>Wiggio</a:t>
            </a:r>
            <a:r>
              <a:rPr lang="en-US" sz="2200" dirty="0" smtClean="0">
                <a:latin typeface="Calibri" pitchFamily="34" charset="0"/>
              </a:rPr>
              <a:t>- share and manage files, manage a group calendar, poll your group, post links, set up conference calls (including voice, webcam, shared whiteboard space, and screen sharing), chat online, send out mass text messages, and send voicemail or email messages to the entire group.</a:t>
            </a:r>
          </a:p>
          <a:p>
            <a:pPr marL="274320" indent="-274320" eaLnBrk="1" fontAlgn="auto" hangingPunct="1">
              <a:spcAft>
                <a:spcPts val="0"/>
              </a:spcAft>
              <a:buFont typeface="Wingdings"/>
              <a:buChar char=""/>
              <a:defRPr/>
            </a:pPr>
            <a:endParaRPr lang="en-US" sz="2200" dirty="0" smtClean="0">
              <a:latin typeface="Calibri" pitchFamily="34" charset="0"/>
            </a:endParaRPr>
          </a:p>
          <a:p>
            <a:pPr marL="274320" indent="-274320" eaLnBrk="1" fontAlgn="auto" hangingPunct="1">
              <a:spcAft>
                <a:spcPts val="0"/>
              </a:spcAft>
              <a:buFont typeface="Wingdings"/>
              <a:buChar char=""/>
              <a:defRPr/>
            </a:pPr>
            <a:r>
              <a:rPr lang="en-US" sz="2200" b="1" u="sng" dirty="0" smtClean="0">
                <a:latin typeface="Calibri" pitchFamily="34" charset="0"/>
                <a:hlinkClick r:id="rId3"/>
              </a:rPr>
              <a:t>Scriblink</a:t>
            </a:r>
            <a:r>
              <a:rPr lang="en-US" sz="2200" dirty="0" smtClean="0">
                <a:latin typeface="Calibri" pitchFamily="34" charset="0"/>
              </a:rPr>
              <a:t> a free “online whiteboard” where up to five people can simultaneously work on and save a project.</a:t>
            </a:r>
          </a:p>
          <a:p>
            <a:pPr marL="274320" indent="-274320" eaLnBrk="1" fontAlgn="auto" hangingPunct="1">
              <a:spcAft>
                <a:spcPts val="0"/>
              </a:spcAft>
              <a:buFont typeface="Wingdings"/>
              <a:buChar char=""/>
              <a:defRPr/>
            </a:pPr>
            <a:endParaRPr lang="en-US" sz="1600" dirty="0"/>
          </a:p>
        </p:txBody>
      </p:sp>
      <p:sp>
        <p:nvSpPr>
          <p:cNvPr id="5" name="Content Placeholder 4"/>
          <p:cNvSpPr>
            <a:spLocks noGrp="1"/>
          </p:cNvSpPr>
          <p:nvPr>
            <p:ph sz="quarter" idx="2"/>
          </p:nvPr>
        </p:nvSpPr>
        <p:spPr>
          <a:xfrm>
            <a:off x="4267200" y="1905000"/>
            <a:ext cx="3657600" cy="4572000"/>
          </a:xfrm>
        </p:spPr>
        <p:txBody>
          <a:bodyPr>
            <a:normAutofit fontScale="92500" lnSpcReduction="10000"/>
          </a:bodyPr>
          <a:lstStyle/>
          <a:p>
            <a:pPr marL="274320" indent="-274320" eaLnBrk="1" fontAlgn="auto" hangingPunct="1">
              <a:spcAft>
                <a:spcPts val="0"/>
              </a:spcAft>
              <a:buFont typeface="Wingdings"/>
              <a:buChar char=""/>
              <a:defRPr/>
            </a:pPr>
            <a:r>
              <a:rPr lang="en-US" sz="2200" b="1" dirty="0" err="1" smtClean="0">
                <a:latin typeface="Calibri" pitchFamily="34" charset="0"/>
                <a:hlinkClick r:id="rId4"/>
              </a:rPr>
              <a:t>Ideapi</a:t>
            </a:r>
            <a:r>
              <a:rPr lang="en-US" sz="2200" dirty="0" smtClean="0">
                <a:latin typeface="Calibri" pitchFamily="34" charset="0"/>
                <a:hlinkClick r:id="rId4"/>
              </a:rPr>
              <a:t> </a:t>
            </a:r>
            <a:r>
              <a:rPr lang="en-US" sz="2200" dirty="0" smtClean="0">
                <a:latin typeface="Calibri" pitchFamily="34" charset="0"/>
              </a:rPr>
              <a:t> allows you to create briefs, proposals and documents quickly, share them easily with your team and/or clients, work together to create better content and share ideas. Invite those you need to work on a document and the system lets you create and collaborate together efficiently.  No restrictions on number of documents, but each can only be up to 3MB.  Stored online indefinitely.  Service is free</a:t>
            </a:r>
            <a:r>
              <a:rPr lang="en-US" sz="2100" dirty="0" smtClean="0"/>
              <a:t>.</a:t>
            </a:r>
          </a:p>
          <a:p>
            <a:pPr marL="274320" indent="-274320" eaLnBrk="1" fontAlgn="auto" hangingPunct="1">
              <a:spcAft>
                <a:spcPts val="0"/>
              </a:spcAft>
              <a:buFont typeface="Wingdings"/>
              <a:buChar char=""/>
              <a:defRPr/>
            </a:pPr>
            <a:endParaRPr lang="en-US" dirty="0"/>
          </a:p>
        </p:txBody>
      </p:sp>
      <p:sp>
        <p:nvSpPr>
          <p:cNvPr id="51206" name="TextBox 6"/>
          <p:cNvSpPr txBox="1">
            <a:spLocks noChangeArrowheads="1"/>
          </p:cNvSpPr>
          <p:nvPr/>
        </p:nvSpPr>
        <p:spPr bwMode="auto">
          <a:xfrm>
            <a:off x="533400" y="1371600"/>
            <a:ext cx="4267200" cy="523220"/>
          </a:xfrm>
          <a:prstGeom prst="rect">
            <a:avLst/>
          </a:prstGeom>
          <a:noFill/>
          <a:ln w="9525">
            <a:noFill/>
            <a:miter lim="800000"/>
            <a:headEnd/>
            <a:tailEnd/>
          </a:ln>
        </p:spPr>
        <p:txBody>
          <a:bodyPr wrap="square">
            <a:spAutoFit/>
          </a:bodyPr>
          <a:lstStyle/>
          <a:p>
            <a:r>
              <a:rPr lang="en-US" sz="2800" b="1" u="sng" dirty="0" smtClean="0">
                <a:latin typeface="Calibri" pitchFamily="34" charset="0"/>
              </a:rPr>
              <a:t>More Collaboration </a:t>
            </a:r>
            <a:r>
              <a:rPr lang="en-US" sz="2800" b="1" u="sng" dirty="0">
                <a:latin typeface="Calibri" pitchFamily="34" charset="0"/>
              </a:rPr>
              <a:t>Tools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54276" name="Content Placeholder 2"/>
          <p:cNvSpPr>
            <a:spLocks noGrp="1"/>
          </p:cNvSpPr>
          <p:nvPr>
            <p:ph sz="quarter" idx="1"/>
          </p:nvPr>
        </p:nvSpPr>
        <p:spPr>
          <a:xfrm>
            <a:off x="457200" y="1600200"/>
            <a:ext cx="7467600" cy="4873625"/>
          </a:xfrm>
        </p:spPr>
        <p:txBody>
          <a:bodyPr/>
          <a:lstStyle/>
          <a:p>
            <a:pPr eaLnBrk="1" hangingPunct="1">
              <a:buFont typeface="Wingdings" pitchFamily="2" charset="2"/>
              <a:buNone/>
            </a:pPr>
            <a:r>
              <a:rPr lang="en-US" dirty="0" smtClean="0">
                <a:latin typeface="Calibri" pitchFamily="34" charset="0"/>
              </a:rPr>
              <a:t>What is wrong with these sites?</a:t>
            </a:r>
          </a:p>
          <a:p>
            <a:pPr eaLnBrk="1" hangingPunct="1">
              <a:buFont typeface="Wingdings" pitchFamily="2" charset="2"/>
              <a:buNone/>
            </a:pPr>
            <a:endParaRPr lang="en-US" dirty="0" smtClean="0">
              <a:latin typeface="Calibri" pitchFamily="34" charset="0"/>
            </a:endParaRPr>
          </a:p>
          <a:p>
            <a:pPr eaLnBrk="1" hangingPunct="1"/>
            <a:r>
              <a:rPr lang="en-US" dirty="0" smtClean="0">
                <a:latin typeface="Calibri" pitchFamily="34" charset="0"/>
                <a:hlinkClick r:id="rId3"/>
              </a:rPr>
              <a:t>http://www.theworldsworstwebsiteever.com/</a:t>
            </a:r>
            <a:r>
              <a:rPr lang="en-US" dirty="0" smtClean="0">
                <a:latin typeface="Calibri" pitchFamily="34" charset="0"/>
              </a:rPr>
              <a:t> </a:t>
            </a:r>
          </a:p>
          <a:p>
            <a:pPr eaLnBrk="1" hangingPunct="1"/>
            <a:r>
              <a:rPr lang="en-US" dirty="0" smtClean="0">
                <a:latin typeface="Calibri" pitchFamily="34" charset="0"/>
                <a:hlinkClick r:id="rId4"/>
              </a:rPr>
              <a:t>http://www.angelfire.com/super/badwebs/</a:t>
            </a:r>
            <a:r>
              <a:rPr lang="en-US" dirty="0" smtClean="0">
                <a:latin typeface="Calibri" pitchFamily="34" charset="0"/>
              </a:rPr>
              <a:t> </a:t>
            </a:r>
          </a:p>
          <a:p>
            <a:pPr eaLnBrk="1" hangingPunct="1">
              <a:buFont typeface="Wingdings" pitchFamily="2" charset="2"/>
              <a:buNone/>
            </a:pPr>
            <a:endParaRPr lang="en-US" dirty="0" smtClean="0">
              <a:latin typeface="Calibri" pitchFamily="34" charset="0"/>
            </a:endParaRPr>
          </a:p>
          <a:p>
            <a:pPr eaLnBrk="1" hangingPunct="1"/>
            <a:r>
              <a:rPr lang="en-US" dirty="0" smtClean="0">
                <a:latin typeface="Calibri" pitchFamily="34" charset="0"/>
              </a:rPr>
              <a:t>These sites list or show examples of a majority of the mistakes that web designers make and that you should </a:t>
            </a:r>
            <a:r>
              <a:rPr lang="en-US" b="1" u="sng" dirty="0" smtClean="0">
                <a:latin typeface="Calibri" pitchFamily="34" charset="0"/>
              </a:rPr>
              <a:t>avoid!</a:t>
            </a:r>
          </a:p>
          <a:p>
            <a:pPr eaLnBrk="1" hangingPunct="1"/>
            <a:endParaRPr lang="en-US" b="1" u="sng" dirty="0" smtClean="0"/>
          </a:p>
          <a:p>
            <a:pPr eaLnBrk="1" hangingPunct="1">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56324" name="Content Placeholder 2"/>
          <p:cNvSpPr>
            <a:spLocks noGrp="1"/>
          </p:cNvSpPr>
          <p:nvPr>
            <p:ph sz="quarter" idx="1"/>
          </p:nvPr>
        </p:nvSpPr>
        <p:spPr>
          <a:xfrm>
            <a:off x="457200" y="1600200"/>
            <a:ext cx="7467600" cy="4873625"/>
          </a:xfrm>
        </p:spPr>
        <p:txBody>
          <a:bodyPr/>
          <a:lstStyle/>
          <a:p>
            <a:pPr eaLnBrk="1" hangingPunct="1"/>
            <a:endParaRPr lang="en-US" sz="1900" dirty="0" smtClean="0"/>
          </a:p>
          <a:p>
            <a:pPr eaLnBrk="1" hangingPunct="1"/>
            <a:r>
              <a:rPr lang="en-US" dirty="0" smtClean="0">
                <a:latin typeface="Calibri" pitchFamily="34" charset="0"/>
              </a:rPr>
              <a:t>Researchers have found that for visual appeal &amp; serious readability, the following colors are preferred:</a:t>
            </a:r>
          </a:p>
          <a:p>
            <a:pPr eaLnBrk="1" hangingPunct="1">
              <a:buFont typeface="Wingdings" pitchFamily="2" charset="2"/>
              <a:buNone/>
            </a:pPr>
            <a:endParaRPr lang="en-US" sz="1100" dirty="0" smtClean="0">
              <a:latin typeface="Calibri" pitchFamily="34" charset="0"/>
            </a:endParaRPr>
          </a:p>
          <a:p>
            <a:pPr lvl="1" eaLnBrk="1" hangingPunct="1"/>
            <a:r>
              <a:rPr lang="en-US" sz="1900" dirty="0" smtClean="0">
                <a:latin typeface="Calibri" pitchFamily="34" charset="0"/>
              </a:rPr>
              <a:t>White Background</a:t>
            </a:r>
          </a:p>
          <a:p>
            <a:pPr lvl="1" eaLnBrk="1" hangingPunct="1"/>
            <a:r>
              <a:rPr lang="en-US" sz="1900" dirty="0" smtClean="0">
                <a:latin typeface="Calibri" pitchFamily="34" charset="0"/>
              </a:rPr>
              <a:t>Black Text</a:t>
            </a:r>
          </a:p>
          <a:p>
            <a:pPr lvl="1" eaLnBrk="1" hangingPunct="1">
              <a:buFont typeface="Wingdings 2" pitchFamily="18" charset="2"/>
              <a:buNone/>
            </a:pPr>
            <a:endParaRPr lang="en-US" sz="1900" dirty="0" smtClean="0">
              <a:latin typeface="Calibri" pitchFamily="34" charset="0"/>
            </a:endParaRPr>
          </a:p>
          <a:p>
            <a:pPr eaLnBrk="1" hangingPunct="1"/>
            <a:r>
              <a:rPr lang="en-US" dirty="0" smtClean="0">
                <a:latin typeface="Calibri" pitchFamily="34" charset="0"/>
              </a:rPr>
              <a:t>You can use other colors, but light background with a dark font is preferable. </a:t>
            </a:r>
          </a:p>
          <a:p>
            <a:pPr eaLnBrk="1" hangingPunct="1">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57348" name="Content Placeholder 2"/>
          <p:cNvSpPr>
            <a:spLocks noGrp="1"/>
          </p:cNvSpPr>
          <p:nvPr>
            <p:ph sz="quarter" idx="1"/>
          </p:nvPr>
        </p:nvSpPr>
        <p:spPr>
          <a:xfrm>
            <a:off x="457200" y="1600200"/>
            <a:ext cx="7467600" cy="4873625"/>
          </a:xfrm>
        </p:spPr>
        <p:txBody>
          <a:bodyPr/>
          <a:lstStyle/>
          <a:p>
            <a:pPr eaLnBrk="1" hangingPunct="1">
              <a:buFont typeface="Arial" charset="0"/>
              <a:buChar char="•"/>
            </a:pPr>
            <a:r>
              <a:rPr lang="en-US" dirty="0" smtClean="0">
                <a:latin typeface="Calibri" pitchFamily="34" charset="0"/>
              </a:rPr>
              <a:t>Use the same font, size, color, and page layout throughout your site.</a:t>
            </a:r>
          </a:p>
          <a:p>
            <a:pPr lvl="1" eaLnBrk="1" hangingPunct="1">
              <a:buFont typeface="Arial" charset="0"/>
              <a:buChar char="–"/>
            </a:pPr>
            <a:r>
              <a:rPr lang="en-US" dirty="0" smtClean="0">
                <a:latin typeface="Calibri" pitchFamily="34" charset="0"/>
              </a:rPr>
              <a:t>Consistency is important.</a:t>
            </a:r>
          </a:p>
          <a:p>
            <a:pPr lvl="2" eaLnBrk="1" hangingPunct="1">
              <a:buFont typeface="Arial" charset="0"/>
              <a:buChar char="•"/>
            </a:pPr>
            <a:r>
              <a:rPr lang="en-US" sz="1800" dirty="0" smtClean="0">
                <a:latin typeface="Calibri" pitchFamily="34" charset="0"/>
              </a:rPr>
              <a:t>Helps readability</a:t>
            </a:r>
          </a:p>
          <a:p>
            <a:pPr lvl="2" eaLnBrk="1" hangingPunct="1">
              <a:buFont typeface="Arial" charset="0"/>
              <a:buChar char="•"/>
            </a:pPr>
            <a:r>
              <a:rPr lang="en-US" sz="1800" dirty="0" smtClean="0">
                <a:latin typeface="Calibri" pitchFamily="34" charset="0"/>
              </a:rPr>
              <a:t>Readers know what to expect.</a:t>
            </a:r>
          </a:p>
          <a:p>
            <a:pPr lvl="1" eaLnBrk="1" hangingPunct="1">
              <a:buFont typeface="Arial" charset="0"/>
              <a:buChar char="–"/>
            </a:pPr>
            <a:r>
              <a:rPr lang="en-US" dirty="0" smtClean="0">
                <a:latin typeface="Calibri" pitchFamily="34" charset="0"/>
              </a:rPr>
              <a:t>Avoid using Fancy Fonts.</a:t>
            </a:r>
          </a:p>
          <a:p>
            <a:pPr lvl="1" eaLnBrk="1" hangingPunct="1">
              <a:buFont typeface="Arial" charset="0"/>
              <a:buChar char="–"/>
            </a:pPr>
            <a:r>
              <a:rPr lang="en-US" dirty="0" smtClean="0">
                <a:latin typeface="Calibri" pitchFamily="34" charset="0"/>
              </a:rPr>
              <a:t>Use commonly found fonts such as</a:t>
            </a:r>
          </a:p>
          <a:p>
            <a:pPr lvl="2" eaLnBrk="1" hangingPunct="1">
              <a:buFont typeface="Arial" charset="0"/>
              <a:buChar char="•"/>
            </a:pPr>
            <a:r>
              <a:rPr lang="en-US" sz="1800" dirty="0" smtClean="0">
                <a:latin typeface="Times New Roman" pitchFamily="18" charset="0"/>
                <a:cs typeface="Times New Roman" pitchFamily="18" charset="0"/>
              </a:rPr>
              <a:t>Times New Roman</a:t>
            </a:r>
          </a:p>
          <a:p>
            <a:pPr lvl="2" eaLnBrk="1" hangingPunct="1">
              <a:buFont typeface="Arial" charset="0"/>
              <a:buChar char="•"/>
            </a:pPr>
            <a:r>
              <a:rPr lang="en-US" sz="1800" dirty="0" smtClean="0">
                <a:cs typeface="Times New Roman" pitchFamily="18" charset="0"/>
              </a:rPr>
              <a:t>Arial</a:t>
            </a:r>
          </a:p>
          <a:p>
            <a:pPr lvl="2" eaLnBrk="1" hangingPunct="1">
              <a:buFont typeface="Arial" charset="0"/>
              <a:buChar char="•"/>
            </a:pPr>
            <a:r>
              <a:rPr lang="en-US" sz="1800" dirty="0" smtClean="0">
                <a:latin typeface="Verdana" pitchFamily="34" charset="0"/>
              </a:rPr>
              <a:t>Veranda</a:t>
            </a:r>
          </a:p>
          <a:p>
            <a:pPr lvl="2" eaLnBrk="1" hangingPunct="1">
              <a:buFont typeface="Arial" charset="0"/>
              <a:buChar char="•"/>
            </a:pPr>
            <a:r>
              <a:rPr lang="en-US" sz="1800" dirty="0" smtClean="0">
                <a:latin typeface="Comic Sans MS" pitchFamily="66" charset="0"/>
              </a:rPr>
              <a:t>Comic Sans</a:t>
            </a:r>
          </a:p>
          <a:p>
            <a:pPr lvl="2" eaLnBrk="1" hangingPunct="1">
              <a:buFont typeface="Arial" charset="0"/>
              <a:buChar char="•"/>
            </a:pPr>
            <a:r>
              <a:rPr lang="en-US" sz="1800" dirty="0" smtClean="0">
                <a:latin typeface="Bookman Old Style" pitchFamily="18" charset="0"/>
              </a:rPr>
              <a:t>Bookman Old Style</a:t>
            </a:r>
          </a:p>
          <a:p>
            <a:pPr lvl="2" eaLnBrk="1" hangingPunct="1">
              <a:buFont typeface="Arial" charset="0"/>
              <a:buChar char="•"/>
            </a:pPr>
            <a:r>
              <a:rPr lang="en-US" sz="1800" dirty="0" smtClean="0">
                <a:latin typeface="Tahoma" pitchFamily="34" charset="0"/>
                <a:cs typeface="Tahoma" pitchFamily="34" charset="0"/>
              </a:rPr>
              <a:t>Tahoma</a:t>
            </a:r>
          </a:p>
          <a:p>
            <a:pPr eaLnBrk="1" hangingPunct="1"/>
            <a:endParaRPr lang="en-US"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58372" name="Content Placeholder 2"/>
          <p:cNvSpPr>
            <a:spLocks noGrp="1"/>
          </p:cNvSpPr>
          <p:nvPr>
            <p:ph sz="quarter" idx="1"/>
          </p:nvPr>
        </p:nvSpPr>
        <p:spPr>
          <a:xfrm>
            <a:off x="457200" y="1600200"/>
            <a:ext cx="3657600" cy="4873625"/>
          </a:xfrm>
        </p:spPr>
        <p:txBody>
          <a:bodyPr/>
          <a:lstStyle/>
          <a:p>
            <a:pPr eaLnBrk="1" hangingPunct="1">
              <a:buFont typeface="Wingdings" pitchFamily="2" charset="2"/>
              <a:buNone/>
            </a:pPr>
            <a:r>
              <a:rPr lang="en-US" sz="2800" dirty="0" smtClean="0">
                <a:latin typeface="Calibri" pitchFamily="34" charset="0"/>
              </a:rPr>
              <a:t>Free Website Creators</a:t>
            </a:r>
          </a:p>
          <a:p>
            <a:pPr eaLnBrk="1" hangingPunct="1"/>
            <a:r>
              <a:rPr lang="en-US" dirty="0" err="1" smtClean="0">
                <a:latin typeface="Calibri" pitchFamily="34" charset="0"/>
                <a:hlinkClick r:id="rId2"/>
              </a:rPr>
              <a:t>Wix</a:t>
            </a:r>
            <a:endParaRPr lang="en-US" dirty="0" smtClean="0">
              <a:latin typeface="Calibri" pitchFamily="34" charset="0"/>
            </a:endParaRPr>
          </a:p>
          <a:p>
            <a:pPr eaLnBrk="1" hangingPunct="1"/>
            <a:endParaRPr lang="en-US" dirty="0" smtClean="0">
              <a:latin typeface="Calibri" pitchFamily="34" charset="0"/>
            </a:endParaRPr>
          </a:p>
          <a:p>
            <a:pPr eaLnBrk="1" hangingPunct="1"/>
            <a:r>
              <a:rPr lang="en-US" dirty="0" err="1" smtClean="0">
                <a:latin typeface="Calibri" pitchFamily="34" charset="0"/>
                <a:hlinkClick r:id="rId3"/>
              </a:rPr>
              <a:t>Hipero</a:t>
            </a:r>
            <a:endParaRPr lang="en-US" dirty="0" smtClean="0">
              <a:latin typeface="Calibri" pitchFamily="34" charset="0"/>
            </a:endParaRPr>
          </a:p>
          <a:p>
            <a:pPr eaLnBrk="1" hangingPunct="1"/>
            <a:endParaRPr lang="en-US" dirty="0" smtClean="0">
              <a:latin typeface="Calibri" pitchFamily="34" charset="0"/>
            </a:endParaRPr>
          </a:p>
          <a:p>
            <a:pPr eaLnBrk="1" hangingPunct="1"/>
            <a:r>
              <a:rPr lang="en-US" dirty="0" smtClean="0">
                <a:latin typeface="Calibri" pitchFamily="34" charset="0"/>
                <a:hlinkClick r:id="rId4"/>
              </a:rPr>
              <a:t>Yola</a:t>
            </a:r>
            <a:endParaRPr lang="en-US" dirty="0" smtClean="0">
              <a:latin typeface="Calibri" pitchFamily="34" charset="0"/>
            </a:endParaRPr>
          </a:p>
          <a:p>
            <a:pPr eaLnBrk="1" hangingPunct="1"/>
            <a:endParaRPr lang="en-US" dirty="0" smtClean="0">
              <a:latin typeface="Calibri" pitchFamily="34" charset="0"/>
            </a:endParaRPr>
          </a:p>
          <a:p>
            <a:pPr eaLnBrk="1" hangingPunct="1"/>
            <a:r>
              <a:rPr lang="en-US" dirty="0" smtClean="0">
                <a:latin typeface="Calibri" pitchFamily="34" charset="0"/>
                <a:hlinkClick r:id="rId5"/>
              </a:rPr>
              <a:t>EZ123</a:t>
            </a:r>
          </a:p>
          <a:p>
            <a:pPr eaLnBrk="1" hangingPunct="1"/>
            <a:endParaRPr lang="en-US" dirty="0" smtClean="0">
              <a:latin typeface="Calibri" pitchFamily="34" charset="0"/>
              <a:hlinkClick r:id="rId5"/>
            </a:endParaRPr>
          </a:p>
          <a:p>
            <a:pPr eaLnBrk="1" hangingPunct="1"/>
            <a:r>
              <a:rPr lang="en-US" dirty="0" err="1" smtClean="0">
                <a:latin typeface="Calibri" pitchFamily="34" charset="0"/>
              </a:rPr>
              <a:t>Weebly</a:t>
            </a:r>
            <a:endParaRPr lang="en-US" dirty="0" smtClean="0">
              <a:latin typeface="Calibri" pitchFamily="34" charset="0"/>
              <a:hlinkClick r:id="rId5"/>
            </a:endParaRPr>
          </a:p>
          <a:p>
            <a:pPr eaLnBrk="1" hangingPunct="1">
              <a:buFont typeface="Wingdings" pitchFamily="2" charset="2"/>
              <a:buNone/>
            </a:pPr>
            <a:endParaRPr lang="en-US" dirty="0" smtClean="0">
              <a:hlinkClick r:id="rId5"/>
            </a:endParaRPr>
          </a:p>
          <a:p>
            <a:pPr eaLnBrk="1" hangingPunct="1">
              <a:buFont typeface="Wingdings" pitchFamily="2" charset="2"/>
              <a:buNone/>
            </a:pPr>
            <a:endParaRPr lang="en-US" dirty="0" smtClean="0"/>
          </a:p>
        </p:txBody>
      </p:sp>
      <p:sp>
        <p:nvSpPr>
          <p:cNvPr id="58373" name="TextBox 3"/>
          <p:cNvSpPr txBox="1">
            <a:spLocks noChangeArrowheads="1"/>
          </p:cNvSpPr>
          <p:nvPr/>
        </p:nvSpPr>
        <p:spPr bwMode="auto">
          <a:xfrm>
            <a:off x="4419600" y="2057400"/>
            <a:ext cx="2286000" cy="3416300"/>
          </a:xfrm>
          <a:prstGeom prst="rect">
            <a:avLst/>
          </a:prstGeom>
          <a:noFill/>
          <a:ln w="9525">
            <a:noFill/>
            <a:miter lim="800000"/>
            <a:headEnd/>
            <a:tailEnd/>
          </a:ln>
        </p:spPr>
        <p:txBody>
          <a:bodyPr>
            <a:spAutoFit/>
          </a:bodyPr>
          <a:lstStyle/>
          <a:p>
            <a:pPr>
              <a:buFont typeface="Arial" charset="0"/>
              <a:buChar char="•"/>
            </a:pPr>
            <a:r>
              <a:rPr lang="en-US" sz="2400" dirty="0">
                <a:latin typeface="Calibri" pitchFamily="34" charset="0"/>
              </a:rPr>
              <a:t>Webnode</a:t>
            </a:r>
          </a:p>
          <a:p>
            <a:pPr>
              <a:buFont typeface="Arial" charset="0"/>
              <a:buChar char="•"/>
            </a:pPr>
            <a:endParaRPr lang="en-US" sz="2400" b="1" u="sng" dirty="0">
              <a:latin typeface="Calibri" pitchFamily="34" charset="0"/>
            </a:endParaRPr>
          </a:p>
          <a:p>
            <a:pPr>
              <a:buFont typeface="Arial" charset="0"/>
              <a:buChar char="•"/>
            </a:pPr>
            <a:r>
              <a:rPr lang="en-US" sz="2400" dirty="0" err="1">
                <a:latin typeface="Calibri" pitchFamily="34" charset="0"/>
              </a:rPr>
              <a:t>WebStarts</a:t>
            </a:r>
            <a:endParaRPr lang="en-US" sz="2400" dirty="0">
              <a:latin typeface="Calibri" pitchFamily="34" charset="0"/>
            </a:endParaRPr>
          </a:p>
          <a:p>
            <a:pPr>
              <a:buFont typeface="Arial" charset="0"/>
              <a:buChar char="•"/>
            </a:pPr>
            <a:endParaRPr lang="en-US" sz="2400" dirty="0">
              <a:latin typeface="Calibri" pitchFamily="34" charset="0"/>
            </a:endParaRPr>
          </a:p>
          <a:p>
            <a:pPr>
              <a:buFont typeface="Arial" charset="0"/>
              <a:buChar char="•"/>
            </a:pPr>
            <a:r>
              <a:rPr lang="en-US" sz="2400" dirty="0" err="1">
                <a:latin typeface="Calibri" pitchFamily="34" charset="0"/>
              </a:rPr>
              <a:t>Moonfruit</a:t>
            </a:r>
            <a:endParaRPr lang="en-US" sz="2400" dirty="0">
              <a:latin typeface="Calibri" pitchFamily="34" charset="0"/>
            </a:endParaRPr>
          </a:p>
          <a:p>
            <a:pPr>
              <a:buFont typeface="Arial" charset="0"/>
              <a:buChar char="•"/>
            </a:pPr>
            <a:endParaRPr lang="en-US" sz="2400" dirty="0">
              <a:latin typeface="Calibri" pitchFamily="34" charset="0"/>
            </a:endParaRPr>
          </a:p>
          <a:p>
            <a:pPr>
              <a:buFont typeface="Arial" charset="0"/>
              <a:buChar char="•"/>
            </a:pPr>
            <a:r>
              <a:rPr lang="en-US" sz="2400" dirty="0">
                <a:latin typeface="Calibri" pitchFamily="34" charset="0"/>
              </a:rPr>
              <a:t>Webs.com</a:t>
            </a:r>
          </a:p>
          <a:p>
            <a:pPr>
              <a:buFont typeface="Arial" charset="0"/>
              <a:buChar char="•"/>
            </a:pPr>
            <a:endParaRPr lang="en-US" sz="2400" dirty="0">
              <a:latin typeface="Calibri" pitchFamily="34" charset="0"/>
            </a:endParaRPr>
          </a:p>
          <a:p>
            <a:pPr>
              <a:buFont typeface="Arial" charset="0"/>
              <a:buChar char="•"/>
            </a:pPr>
            <a:r>
              <a:rPr lang="en-US" sz="2400" dirty="0">
                <a:latin typeface="Calibri" pitchFamily="34" charset="0"/>
              </a:rPr>
              <a:t>UCOZ</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52228" name="Content Placeholder 5"/>
          <p:cNvSpPr>
            <a:spLocks noGrp="1"/>
          </p:cNvSpPr>
          <p:nvPr>
            <p:ph sz="quarter" idx="1"/>
          </p:nvPr>
        </p:nvSpPr>
        <p:spPr>
          <a:xfrm>
            <a:off x="457200" y="1600200"/>
            <a:ext cx="7467600" cy="4873625"/>
          </a:xfrm>
        </p:spPr>
        <p:txBody>
          <a:bodyPr/>
          <a:lstStyle/>
          <a:p>
            <a:pPr eaLnBrk="1" hangingPunct="1">
              <a:buFont typeface="Wingdings" pitchFamily="2" charset="2"/>
              <a:buNone/>
            </a:pPr>
            <a:r>
              <a:rPr lang="en-US" b="1" u="sng" dirty="0" smtClean="0">
                <a:latin typeface="Calibri" pitchFamily="34" charset="0"/>
              </a:rPr>
              <a:t>References &amp; </a:t>
            </a:r>
            <a:r>
              <a:rPr lang="en-US" b="1" u="sng" dirty="0" smtClean="0">
                <a:latin typeface="Calibri" pitchFamily="34" charset="0"/>
              </a:rPr>
              <a:t>Resources</a:t>
            </a:r>
          </a:p>
          <a:p>
            <a:pPr eaLnBrk="1" hangingPunct="1">
              <a:buFont typeface="Wingdings" pitchFamily="2" charset="2"/>
              <a:buNone/>
            </a:pPr>
            <a:endParaRPr lang="en-US" sz="1800" b="1" u="sng" dirty="0" smtClean="0">
              <a:latin typeface="Calibri" pitchFamily="34" charset="0"/>
            </a:endParaRPr>
          </a:p>
          <a:p>
            <a:pPr eaLnBrk="1" hangingPunct="1">
              <a:buFont typeface="Wingdings" pitchFamily="2" charset="2"/>
              <a:buNone/>
            </a:pPr>
            <a:r>
              <a:rPr lang="en-US" sz="1800" dirty="0" err="1" smtClean="0">
                <a:latin typeface="Calibri" pitchFamily="34" charset="0"/>
              </a:rPr>
              <a:t>Auza</a:t>
            </a:r>
            <a:r>
              <a:rPr lang="en-US" sz="1800" dirty="0" smtClean="0">
                <a:latin typeface="Calibri" pitchFamily="34" charset="0"/>
              </a:rPr>
              <a:t>, Jun. "8 of the Best Online Backup Services for Linux." </a:t>
            </a:r>
            <a:r>
              <a:rPr lang="en-US" sz="1800" i="1" dirty="0" smtClean="0">
                <a:latin typeface="Calibri" pitchFamily="34" charset="0"/>
              </a:rPr>
              <a:t>Tech Source</a:t>
            </a:r>
            <a:r>
              <a:rPr lang="en-US" sz="1800" dirty="0" smtClean="0">
                <a:latin typeface="Calibri" pitchFamily="34" charset="0"/>
              </a:rPr>
              <a:t>. </a:t>
            </a:r>
            <a:r>
              <a:rPr lang="en-US" sz="1800" dirty="0" err="1" smtClean="0">
                <a:latin typeface="Calibri" pitchFamily="34" charset="0"/>
              </a:rPr>
              <a:t>N.p</a:t>
            </a:r>
            <a:r>
              <a:rPr lang="en-US" sz="1800" dirty="0" smtClean="0">
                <a:latin typeface="Calibri" pitchFamily="34" charset="0"/>
              </a:rPr>
              <a:t>., 19 Jun 2010. Web. 22 Jul 2011. &lt;http://www.junauza.com/2010/06/8-of-best-online-backup-services-for.html &gt;. </a:t>
            </a:r>
          </a:p>
          <a:p>
            <a:pPr eaLnBrk="1" hangingPunct="1">
              <a:buFont typeface="Wingdings" pitchFamily="2" charset="2"/>
              <a:buNone/>
            </a:pPr>
            <a:r>
              <a:rPr lang="en-US" sz="1800" dirty="0" smtClean="0">
                <a:latin typeface="Calibri" pitchFamily="34" charset="0"/>
              </a:rPr>
              <a:t>Baker, Geneva. "The Good, the Bad and the Ugly: A recipe for a great educational website.." </a:t>
            </a:r>
            <a:r>
              <a:rPr lang="en-US" sz="1800" i="1" dirty="0" smtClean="0">
                <a:latin typeface="Calibri" pitchFamily="34" charset="0"/>
              </a:rPr>
              <a:t>NGSL Science</a:t>
            </a:r>
            <a:r>
              <a:rPr lang="en-US" sz="1800" dirty="0" smtClean="0">
                <a:latin typeface="Calibri" pitchFamily="34" charset="0"/>
              </a:rPr>
              <a:t>. </a:t>
            </a:r>
            <a:r>
              <a:rPr lang="en-US" sz="1800" dirty="0" err="1" smtClean="0">
                <a:latin typeface="Calibri" pitchFamily="34" charset="0"/>
              </a:rPr>
              <a:t>N.p</a:t>
            </a:r>
            <a:r>
              <a:rPr lang="en-US" sz="1800" dirty="0" smtClean="0">
                <a:latin typeface="Calibri" pitchFamily="34" charset="0"/>
              </a:rPr>
              <a:t>., 30 Apr 2011. Web. 15 May 2011. &lt;https://docs.google.com/viewer?a=v&amp;pid=sites&amp;srcid=ZGVmYXVsdGRvbWFpbnxuZ3Nsc2NpZW5jZXxneDoxNDU4YWM2MzBiN2MyMjU3&gt;. </a:t>
            </a:r>
          </a:p>
          <a:p>
            <a:pPr eaLnBrk="1" hangingPunct="1">
              <a:buNone/>
            </a:pPr>
            <a:r>
              <a:rPr lang="en-US" sz="1800" dirty="0" smtClean="0">
                <a:latin typeface="Calibri" pitchFamily="34" charset="0"/>
              </a:rPr>
              <a:t>Chan, Min Li, Fritz </a:t>
            </a:r>
            <a:r>
              <a:rPr lang="en-US" sz="1800" dirty="0" err="1" smtClean="0">
                <a:latin typeface="Calibri" pitchFamily="34" charset="0"/>
              </a:rPr>
              <a:t>Holznagel</a:t>
            </a:r>
            <a:r>
              <a:rPr lang="en-US" sz="1800" dirty="0" smtClean="0">
                <a:latin typeface="Calibri" pitchFamily="34" charset="0"/>
              </a:rPr>
              <a:t>, and Michael </a:t>
            </a:r>
            <a:r>
              <a:rPr lang="en-US" sz="1800" dirty="0" err="1" smtClean="0">
                <a:latin typeface="Calibri" pitchFamily="34" charset="0"/>
              </a:rPr>
              <a:t>Krantz</a:t>
            </a:r>
            <a:r>
              <a:rPr lang="en-US" sz="1800" dirty="0" smtClean="0">
                <a:latin typeface="Calibri" pitchFamily="34" charset="0"/>
              </a:rPr>
              <a:t>. "20 Things I Learned About Browsers and the Web." Google, 2010. Web. 22 Jul 2011. &lt;http://www.20thingsilearned.com/en-US/&gt;. </a:t>
            </a:r>
            <a:endParaRPr lang="en-US" sz="1800" dirty="0" smtClean="0">
              <a:latin typeface="Calibri" pitchFamily="34" charset="0"/>
            </a:endParaRPr>
          </a:p>
          <a:p>
            <a:pPr eaLnBrk="1" hangingPunct="1">
              <a:buNone/>
            </a:pPr>
            <a:r>
              <a:rPr lang="en-US" sz="1800" dirty="0" smtClean="0">
                <a:latin typeface="Calibri" pitchFamily="34" charset="0"/>
              </a:rPr>
              <a:t>"</a:t>
            </a:r>
            <a:r>
              <a:rPr lang="en-US" sz="1800" dirty="0" smtClean="0">
                <a:latin typeface="Calibri" pitchFamily="34" charset="0"/>
              </a:rPr>
              <a:t>Cloud computing." </a:t>
            </a:r>
            <a:r>
              <a:rPr lang="en-US" sz="1800" i="1" dirty="0" smtClean="0">
                <a:latin typeface="Calibri" pitchFamily="34" charset="0"/>
              </a:rPr>
              <a:t>Wikipedia</a:t>
            </a:r>
            <a:r>
              <a:rPr lang="en-US" sz="1800" dirty="0" smtClean="0">
                <a:latin typeface="Calibri" pitchFamily="34" charset="0"/>
              </a:rPr>
              <a:t>. 2011. Web. &lt;http://en.wikipedia.org/wiki/Cloud_computing&gt;.</a:t>
            </a:r>
          </a:p>
          <a:p>
            <a:pPr eaLnBrk="1" hangingPunct="1">
              <a:buFont typeface="Wingdings" pitchFamily="2" charset="2"/>
              <a:buNone/>
            </a:pPr>
            <a:endParaRPr lang="en-US" sz="1800" dirty="0" smtClean="0">
              <a:latin typeface="Calibri" pitchFamily="34" charset="0"/>
            </a:endParaRPr>
          </a:p>
          <a:p>
            <a:pPr eaLnBrk="1" hangingPunct="1">
              <a:buFont typeface="Wingdings" pitchFamily="2" charset="2"/>
              <a:buNone/>
            </a:pPr>
            <a:endParaRPr lang="en-US" sz="1800" dirty="0" smtClean="0">
              <a:latin typeface="Calibri" pitchFamily="34" charset="0"/>
            </a:endParaRPr>
          </a:p>
          <a:p>
            <a:pPr eaLnBrk="1" hangingPunct="1">
              <a:buFont typeface="Wingdings" pitchFamily="2" charset="2"/>
              <a:buNone/>
            </a:pPr>
            <a:endParaRPr lang="en-US" sz="18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53252" name="Content Placeholder 2"/>
          <p:cNvSpPr>
            <a:spLocks noGrp="1"/>
          </p:cNvSpPr>
          <p:nvPr>
            <p:ph sz="quarter" idx="1"/>
          </p:nvPr>
        </p:nvSpPr>
        <p:spPr>
          <a:xfrm>
            <a:off x="457200" y="1600200"/>
            <a:ext cx="7467600" cy="4873625"/>
          </a:xfrm>
        </p:spPr>
        <p:txBody>
          <a:bodyPr/>
          <a:lstStyle/>
          <a:p>
            <a:pPr eaLnBrk="1" hangingPunct="1">
              <a:buFont typeface="Wingdings" pitchFamily="2" charset="2"/>
              <a:buNone/>
            </a:pPr>
            <a:r>
              <a:rPr lang="en-US" b="1" u="sng" dirty="0" smtClean="0"/>
              <a:t>References &amp; </a:t>
            </a:r>
            <a:r>
              <a:rPr lang="en-US" b="1" u="sng" dirty="0" smtClean="0"/>
              <a:t>Resources Part II</a:t>
            </a:r>
          </a:p>
          <a:p>
            <a:pPr eaLnBrk="1" hangingPunct="1">
              <a:buFont typeface="Wingdings" pitchFamily="2" charset="2"/>
              <a:buNone/>
            </a:pPr>
            <a:endParaRPr lang="en-US" sz="1800" b="1" u="sng" dirty="0" smtClean="0"/>
          </a:p>
          <a:p>
            <a:pPr eaLnBrk="1" hangingPunct="1">
              <a:buFont typeface="Wingdings" pitchFamily="2" charset="2"/>
              <a:buNone/>
            </a:pPr>
            <a:r>
              <a:rPr lang="en-US" dirty="0" err="1" smtClean="0">
                <a:latin typeface="Calibri" pitchFamily="34" charset="0"/>
              </a:rPr>
              <a:t>Guay</a:t>
            </a:r>
            <a:r>
              <a:rPr lang="en-US" dirty="0" smtClean="0">
                <a:latin typeface="Calibri" pitchFamily="34" charset="0"/>
              </a:rPr>
              <a:t>, Stephen . "100 Web Apps to Rule Them All." </a:t>
            </a:r>
            <a:r>
              <a:rPr lang="en-US" i="1" dirty="0" smtClean="0">
                <a:latin typeface="Calibri" pitchFamily="34" charset="0"/>
              </a:rPr>
              <a:t>App Storm</a:t>
            </a:r>
            <a:r>
              <a:rPr lang="en-US" dirty="0" smtClean="0">
                <a:latin typeface="Calibri" pitchFamily="34" charset="0"/>
              </a:rPr>
              <a:t>. </a:t>
            </a:r>
            <a:r>
              <a:rPr lang="en-US" dirty="0" err="1" smtClean="0">
                <a:latin typeface="Calibri" pitchFamily="34" charset="0"/>
              </a:rPr>
              <a:t>N.p</a:t>
            </a:r>
            <a:r>
              <a:rPr lang="en-US" dirty="0" smtClean="0">
                <a:latin typeface="Calibri" pitchFamily="34" charset="0"/>
              </a:rPr>
              <a:t>., 31 May 2011. Web. 23 Jul 2011. &lt;http://web.appstorm.net/roundups/100-web-apps-to-rule-them-all/&gt;.</a:t>
            </a:r>
          </a:p>
          <a:p>
            <a:pPr eaLnBrk="1" hangingPunct="1">
              <a:buFont typeface="Wingdings" pitchFamily="2" charset="2"/>
              <a:buNone/>
            </a:pPr>
            <a:r>
              <a:rPr lang="en-US" dirty="0" smtClean="0">
                <a:latin typeface="Calibri" pitchFamily="34" charset="0"/>
              </a:rPr>
              <a:t>“Microsoft Office.” </a:t>
            </a:r>
            <a:r>
              <a:rPr lang="en-US" i="1" dirty="0" smtClean="0">
                <a:latin typeface="Calibri" pitchFamily="34" charset="0"/>
              </a:rPr>
              <a:t>Wikipedia. 2010. Web. &lt;http://en.wikipedia.org/wiki/Microsoft_Office&gt;.</a:t>
            </a:r>
          </a:p>
          <a:p>
            <a:pPr eaLnBrk="1" hangingPunct="1">
              <a:buFont typeface="Wingdings" pitchFamily="2" charset="2"/>
              <a:buNone/>
            </a:pPr>
            <a:r>
              <a:rPr lang="en-US" i="1" dirty="0" err="1" smtClean="0">
                <a:latin typeface="Calibri" pitchFamily="34" charset="0"/>
              </a:rPr>
              <a:t>Wordle</a:t>
            </a:r>
            <a:r>
              <a:rPr lang="en-US" i="1" dirty="0" smtClean="0">
                <a:latin typeface="Calibri" pitchFamily="34" charset="0"/>
              </a:rPr>
              <a:t>.</a:t>
            </a:r>
            <a:r>
              <a:rPr lang="en-US" dirty="0" smtClean="0">
                <a:latin typeface="Calibri" pitchFamily="34" charset="0"/>
              </a:rPr>
              <a:t>  23 Jul 2011. &lt;http://www.worldle.com&gt;.</a:t>
            </a:r>
          </a:p>
          <a:p>
            <a:pPr eaLnBrk="1" hangingPunct="1">
              <a:buFont typeface="Wingdings" pitchFamily="2" charset="2"/>
              <a:buNone/>
            </a:pPr>
            <a:endParaRPr lang="en-US" dirty="0" smtClean="0"/>
          </a:p>
          <a:p>
            <a:pPr eaLnBrk="1" hangingPunct="1">
              <a:buFont typeface="Wingdings" pitchFamily="2" charset="2"/>
              <a:buNone/>
            </a:pPr>
            <a:endParaRPr lang="en-US" i="1" dirty="0" smtClean="0"/>
          </a:p>
          <a:p>
            <a:pPr eaLnBrk="1" hangingPunct="1">
              <a:buFont typeface="Wingdings" pitchFamily="2" charset="2"/>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17412" name="Content Placeholder 2"/>
          <p:cNvSpPr>
            <a:spLocks noGrp="1"/>
          </p:cNvSpPr>
          <p:nvPr>
            <p:ph sz="quarter" idx="1"/>
          </p:nvPr>
        </p:nvSpPr>
        <p:spPr>
          <a:xfrm>
            <a:off x="457200" y="1600200"/>
            <a:ext cx="7467600" cy="4873625"/>
          </a:xfrm>
        </p:spPr>
        <p:txBody>
          <a:bodyPr/>
          <a:lstStyle/>
          <a:p>
            <a:pPr eaLnBrk="1" hangingPunct="1"/>
            <a:endParaRPr lang="en-US" dirty="0" smtClean="0"/>
          </a:p>
          <a:p>
            <a:pPr eaLnBrk="1" hangingPunct="1">
              <a:buFont typeface="Wingdings" pitchFamily="2" charset="2"/>
              <a:buNone/>
            </a:pPr>
            <a:r>
              <a:rPr lang="en-US" dirty="0" smtClean="0"/>
              <a:t>  </a:t>
            </a:r>
            <a:r>
              <a:rPr lang="en-US" sz="3600" dirty="0" smtClean="0">
                <a:latin typeface="Calibri" pitchFamily="34" charset="0"/>
              </a:rPr>
              <a:t>You are in the “cloud”, if you </a:t>
            </a:r>
          </a:p>
          <a:p>
            <a:pPr eaLnBrk="1" hangingPunct="1">
              <a:buFont typeface="Wingdings" pitchFamily="2" charset="2"/>
              <a:buNone/>
            </a:pPr>
            <a:endParaRPr lang="en-US" sz="3200" dirty="0" smtClean="0"/>
          </a:p>
        </p:txBody>
      </p:sp>
      <p:pic>
        <p:nvPicPr>
          <p:cNvPr id="7" name="Picture 6"/>
          <p:cNvPicPr/>
          <p:nvPr/>
        </p:nvPicPr>
        <p:blipFill>
          <a:blip r:embed="rId3" cstate="print"/>
          <a:srcRect t="6667" b="7692"/>
          <a:stretch>
            <a:fillRect/>
          </a:stretch>
        </p:blipFill>
        <p:spPr bwMode="auto">
          <a:xfrm>
            <a:off x="990600" y="2743200"/>
            <a:ext cx="6705600" cy="35814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pic>
        <p:nvPicPr>
          <p:cNvPr id="19460" name="Content Placeholder 3" descr="Cloud_applications.jpeg"/>
          <p:cNvPicPr>
            <a:picLocks noGrp="1" noChangeAspect="1"/>
          </p:cNvPicPr>
          <p:nvPr>
            <p:ph sz="quarter" idx="1"/>
          </p:nvPr>
        </p:nvPicPr>
        <p:blipFill>
          <a:blip r:embed="rId3" cstate="print"/>
          <a:srcRect/>
          <a:stretch>
            <a:fillRect/>
          </a:stretch>
        </p:blipFill>
        <p:spPr>
          <a:xfrm>
            <a:off x="685800" y="1600200"/>
            <a:ext cx="6908800" cy="4013200"/>
          </a:xfrm>
        </p:spPr>
      </p:pic>
      <p:sp>
        <p:nvSpPr>
          <p:cNvPr id="19461" name="TextBox 5"/>
          <p:cNvSpPr txBox="1">
            <a:spLocks noChangeArrowheads="1"/>
          </p:cNvSpPr>
          <p:nvPr/>
        </p:nvSpPr>
        <p:spPr bwMode="auto">
          <a:xfrm>
            <a:off x="4953000" y="5867400"/>
            <a:ext cx="3505200" cy="230188"/>
          </a:xfrm>
          <a:prstGeom prst="rect">
            <a:avLst/>
          </a:prstGeom>
          <a:noFill/>
          <a:ln w="9525">
            <a:noFill/>
            <a:miter lim="800000"/>
            <a:headEnd/>
            <a:tailEnd/>
          </a:ln>
        </p:spPr>
        <p:txBody>
          <a:bodyPr>
            <a:spAutoFit/>
          </a:bodyPr>
          <a:lstStyle/>
          <a:p>
            <a:r>
              <a:rPr lang="en-US" sz="900">
                <a:latin typeface="Century Schoolbook" pitchFamily="18" charset="0"/>
              </a:rPr>
              <a:t>&lt;http://en.wikipedia.org/wiki/Cloud_computing&gt;.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21508" name="Content Placeholder 2"/>
          <p:cNvSpPr>
            <a:spLocks noGrp="1"/>
          </p:cNvSpPr>
          <p:nvPr>
            <p:ph sz="quarter" idx="1"/>
          </p:nvPr>
        </p:nvSpPr>
        <p:spPr>
          <a:xfrm>
            <a:off x="609600" y="1905000"/>
            <a:ext cx="7848600" cy="4572000"/>
          </a:xfrm>
        </p:spPr>
        <p:txBody>
          <a:bodyPr/>
          <a:lstStyle/>
          <a:p>
            <a:pPr algn="ctr" eaLnBrk="1" hangingPunct="1">
              <a:buFont typeface="Wingdings" pitchFamily="2" charset="2"/>
              <a:buNone/>
            </a:pPr>
            <a:endParaRPr lang="en-US" dirty="0" smtClean="0"/>
          </a:p>
          <a:p>
            <a:pPr algn="ctr" eaLnBrk="1" hangingPunct="1">
              <a:buFont typeface="Wingdings" pitchFamily="2" charset="2"/>
              <a:buNone/>
            </a:pPr>
            <a:r>
              <a:rPr lang="en-US" sz="4000" dirty="0" smtClean="0">
                <a:latin typeface="Calibri" pitchFamily="34" charset="0"/>
              </a:rPr>
              <a:t>What can you do online that you can’t do offline?</a:t>
            </a:r>
          </a:p>
          <a:p>
            <a:pPr algn="ctr" eaLnBrk="1" hangingPunct="1">
              <a:buFont typeface="Wingdings" pitchFamily="2" charset="2"/>
              <a:buNone/>
            </a:pPr>
            <a:endParaRPr lang="en-US" sz="4000" dirty="0" smtClean="0">
              <a:latin typeface="Calibri" pitchFamily="34" charset="0"/>
            </a:endParaRPr>
          </a:p>
          <a:p>
            <a:pPr algn="ctr" eaLnBrk="1" hangingPunct="1">
              <a:buFont typeface="Wingdings" pitchFamily="2" charset="2"/>
              <a:buNone/>
            </a:pPr>
            <a:r>
              <a:rPr lang="en-US" sz="4000" dirty="0" smtClean="0">
                <a:latin typeface="Calibri" pitchFamily="34" charset="0"/>
              </a:rPr>
              <a:t>Everything– and more!</a:t>
            </a:r>
          </a:p>
          <a:p>
            <a:pPr algn="ctr" eaLnBrk="1" hangingPunct="1">
              <a:buFont typeface="Wingdings" pitchFamily="2" charset="2"/>
              <a:buNone/>
            </a:pPr>
            <a:endParaRPr lang="en-US" sz="4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8">
                                            <p:txEl>
                                              <p:pRg st="1" end="1"/>
                                            </p:txEl>
                                          </p:spTgt>
                                        </p:tgtEl>
                                        <p:attrNameLst>
                                          <p:attrName>style.visibility</p:attrName>
                                        </p:attrNameLst>
                                      </p:cBhvr>
                                      <p:to>
                                        <p:strVal val="visible"/>
                                      </p:to>
                                    </p:set>
                                    <p:anim calcmode="lin" valueType="num">
                                      <p:cBhvr additive="base">
                                        <p:cTn id="7" dur="500" fill="hold"/>
                                        <p:tgtEl>
                                          <p:spTgt spid="21508">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50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508">
                                            <p:txEl>
                                              <p:pRg st="3" end="3"/>
                                            </p:txEl>
                                          </p:spTgt>
                                        </p:tgtEl>
                                        <p:attrNameLst>
                                          <p:attrName>style.visibility</p:attrName>
                                        </p:attrNameLst>
                                      </p:cBhvr>
                                      <p:to>
                                        <p:strVal val="visible"/>
                                      </p:to>
                                    </p:set>
                                    <p:anim calcmode="lin" valueType="num">
                                      <p:cBhvr additive="base">
                                        <p:cTn id="13" dur="500" fill="hold"/>
                                        <p:tgtEl>
                                          <p:spTgt spid="21508">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508">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467600" cy="1143000"/>
          </a:xfrm>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23556" name="Content Placeholder 2"/>
          <p:cNvSpPr>
            <a:spLocks noGrp="1"/>
          </p:cNvSpPr>
          <p:nvPr>
            <p:ph sz="quarter" idx="1"/>
          </p:nvPr>
        </p:nvSpPr>
        <p:spPr>
          <a:xfrm>
            <a:off x="685800" y="1981200"/>
            <a:ext cx="7620000" cy="4572000"/>
          </a:xfrm>
        </p:spPr>
        <p:txBody>
          <a:bodyPr/>
          <a:lstStyle/>
          <a:p>
            <a:pPr eaLnBrk="1" hangingPunct="1">
              <a:buFont typeface="Wingdings" pitchFamily="2" charset="2"/>
              <a:buNone/>
            </a:pPr>
            <a:r>
              <a:rPr lang="en-US" sz="2800" dirty="0" smtClean="0"/>
              <a:t>           </a:t>
            </a:r>
            <a:r>
              <a:rPr lang="en-US" sz="2800" b="1" u="sng" dirty="0" smtClean="0">
                <a:latin typeface="Calibri" pitchFamily="34" charset="0"/>
              </a:rPr>
              <a:t>Today’s Agenda:</a:t>
            </a:r>
          </a:p>
          <a:p>
            <a:pPr eaLnBrk="1" hangingPunct="1">
              <a:buFont typeface="Wingdings" pitchFamily="2" charset="2"/>
              <a:buNone/>
            </a:pPr>
            <a:endParaRPr lang="en-US" dirty="0" smtClean="0">
              <a:latin typeface="Calibri" pitchFamily="34" charset="0"/>
            </a:endParaRPr>
          </a:p>
          <a:p>
            <a:pPr eaLnBrk="1" hangingPunct="1"/>
            <a:r>
              <a:rPr lang="en-US" dirty="0" smtClean="0">
                <a:latin typeface="Calibri" pitchFamily="34" charset="0"/>
              </a:rPr>
              <a:t>Free replacements for Microsoft Office– and almost all will work with your current Office documents!</a:t>
            </a:r>
          </a:p>
          <a:p>
            <a:pPr eaLnBrk="1" hangingPunct="1"/>
            <a:r>
              <a:rPr lang="en-US" dirty="0" smtClean="0">
                <a:latin typeface="Calibri" pitchFamily="34" charset="0"/>
              </a:rPr>
              <a:t>Free online file storage</a:t>
            </a:r>
          </a:p>
          <a:p>
            <a:pPr eaLnBrk="1" hangingPunct="1"/>
            <a:r>
              <a:rPr lang="en-US" dirty="0" smtClean="0">
                <a:latin typeface="Calibri" pitchFamily="34" charset="0"/>
              </a:rPr>
              <a:t>Free collaboration apps, and in Part II</a:t>
            </a:r>
          </a:p>
          <a:p>
            <a:pPr eaLnBrk="1" hangingPunct="1"/>
            <a:r>
              <a:rPr lang="en-US" dirty="0" smtClean="0">
                <a:latin typeface="Calibri" pitchFamily="34" charset="0"/>
              </a:rPr>
              <a:t>Free website creators and hosting, </a:t>
            </a:r>
          </a:p>
          <a:p>
            <a:pPr eaLnBrk="1" hangingPunct="1"/>
            <a:r>
              <a:rPr lang="en-US" dirty="0" smtClean="0">
                <a:latin typeface="Calibri" pitchFamily="34" charset="0"/>
              </a:rPr>
              <a:t>Free apps/tools to make your life easier!</a:t>
            </a:r>
          </a:p>
          <a:p>
            <a:pPr eaLnBrk="1" hangingPunct="1">
              <a:buFont typeface="Wingdings" pitchFamily="2" charset="2"/>
              <a:buNone/>
            </a:pPr>
            <a:endParaRPr lang="en-US" dirty="0" smtClean="0"/>
          </a:p>
          <a:p>
            <a:pPr eaLnBrk="1" hangingPunct="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6">
                                            <p:txEl>
                                              <p:pRg st="0" end="0"/>
                                            </p:txEl>
                                          </p:spTgt>
                                        </p:tgtEl>
                                        <p:attrNameLst>
                                          <p:attrName>style.visibility</p:attrName>
                                        </p:attrNameLst>
                                      </p:cBhvr>
                                      <p:to>
                                        <p:strVal val="visible"/>
                                      </p:to>
                                    </p:set>
                                    <p:anim calcmode="lin" valueType="num">
                                      <p:cBhvr additive="base">
                                        <p:cTn id="7" dur="500" fill="hold"/>
                                        <p:tgtEl>
                                          <p:spTgt spid="2355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556">
                                            <p:txEl>
                                              <p:pRg st="2" end="2"/>
                                            </p:txEl>
                                          </p:spTgt>
                                        </p:tgtEl>
                                        <p:attrNameLst>
                                          <p:attrName>style.visibility</p:attrName>
                                        </p:attrNameLst>
                                      </p:cBhvr>
                                      <p:to>
                                        <p:strVal val="visible"/>
                                      </p:to>
                                    </p:set>
                                    <p:anim calcmode="lin" valueType="num">
                                      <p:cBhvr additive="base">
                                        <p:cTn id="13" dur="500" fill="hold"/>
                                        <p:tgtEl>
                                          <p:spTgt spid="23556">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55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556">
                                            <p:txEl>
                                              <p:pRg st="3" end="3"/>
                                            </p:txEl>
                                          </p:spTgt>
                                        </p:tgtEl>
                                        <p:attrNameLst>
                                          <p:attrName>style.visibility</p:attrName>
                                        </p:attrNameLst>
                                      </p:cBhvr>
                                      <p:to>
                                        <p:strVal val="visible"/>
                                      </p:to>
                                    </p:set>
                                    <p:anim calcmode="lin" valueType="num">
                                      <p:cBhvr additive="base">
                                        <p:cTn id="19" dur="500" fill="hold"/>
                                        <p:tgtEl>
                                          <p:spTgt spid="23556">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355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3556">
                                            <p:txEl>
                                              <p:pRg st="4" end="4"/>
                                            </p:txEl>
                                          </p:spTgt>
                                        </p:tgtEl>
                                        <p:attrNameLst>
                                          <p:attrName>style.visibility</p:attrName>
                                        </p:attrNameLst>
                                      </p:cBhvr>
                                      <p:to>
                                        <p:strVal val="visible"/>
                                      </p:to>
                                    </p:set>
                                    <p:anim calcmode="lin" valueType="num">
                                      <p:cBhvr additive="base">
                                        <p:cTn id="25" dur="500" fill="hold"/>
                                        <p:tgtEl>
                                          <p:spTgt spid="23556">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355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3556">
                                            <p:txEl>
                                              <p:pRg st="5" end="5"/>
                                            </p:txEl>
                                          </p:spTgt>
                                        </p:tgtEl>
                                        <p:attrNameLst>
                                          <p:attrName>style.visibility</p:attrName>
                                        </p:attrNameLst>
                                      </p:cBhvr>
                                      <p:to>
                                        <p:strVal val="visible"/>
                                      </p:to>
                                    </p:set>
                                    <p:anim calcmode="lin" valueType="num">
                                      <p:cBhvr additive="base">
                                        <p:cTn id="31" dur="500" fill="hold"/>
                                        <p:tgtEl>
                                          <p:spTgt spid="23556">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3556">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3556">
                                            <p:txEl>
                                              <p:pRg st="6" end="6"/>
                                            </p:txEl>
                                          </p:spTgt>
                                        </p:tgtEl>
                                        <p:attrNameLst>
                                          <p:attrName>style.visibility</p:attrName>
                                        </p:attrNameLst>
                                      </p:cBhvr>
                                      <p:to>
                                        <p:strVal val="visible"/>
                                      </p:to>
                                    </p:set>
                                    <p:anim calcmode="lin" valueType="num">
                                      <p:cBhvr additive="base">
                                        <p:cTn id="37" dur="500" fill="hold"/>
                                        <p:tgtEl>
                                          <p:spTgt spid="23556">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3556">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467600" cy="1646238"/>
          </a:xfrm>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25604" name="Content Placeholder 4"/>
          <p:cNvSpPr>
            <a:spLocks noGrp="1"/>
          </p:cNvSpPr>
          <p:nvPr>
            <p:ph sz="quarter" idx="1"/>
          </p:nvPr>
        </p:nvSpPr>
        <p:spPr>
          <a:xfrm>
            <a:off x="457200" y="1981200"/>
            <a:ext cx="7467600" cy="4572000"/>
          </a:xfrm>
        </p:spPr>
        <p:txBody>
          <a:bodyPr/>
          <a:lstStyle/>
          <a:p>
            <a:pPr eaLnBrk="1" hangingPunct="1">
              <a:buFont typeface="Wingdings" pitchFamily="2" charset="2"/>
              <a:buNone/>
            </a:pPr>
            <a:r>
              <a:rPr lang="en-US" b="1" dirty="0" smtClean="0">
                <a:latin typeface="Calibri" pitchFamily="34" charset="0"/>
              </a:rPr>
              <a:t>Microsoft Office</a:t>
            </a:r>
          </a:p>
          <a:p>
            <a:pPr eaLnBrk="1" hangingPunct="1"/>
            <a:r>
              <a:rPr lang="en-US" dirty="0" smtClean="0">
                <a:latin typeface="Calibri" pitchFamily="34" charset="0"/>
              </a:rPr>
              <a:t>Started in 1990 as the term for a set of applications that originally only included Word, Excel, and PowerPoint.</a:t>
            </a:r>
          </a:p>
          <a:p>
            <a:pPr eaLnBrk="1" hangingPunct="1"/>
            <a:r>
              <a:rPr lang="en-US" dirty="0" smtClean="0">
                <a:latin typeface="Calibri" pitchFamily="34" charset="0"/>
              </a:rPr>
              <a:t>As of 2009 eighty percent of enterprises were using some form of Office.</a:t>
            </a:r>
          </a:p>
          <a:p>
            <a:pPr eaLnBrk="1" hangingPunct="1"/>
            <a:r>
              <a:rPr lang="en-US" dirty="0" smtClean="0">
                <a:latin typeface="Calibri" pitchFamily="34" charset="0"/>
              </a:rPr>
              <a:t>If you buy a home version, it’s $279 from Microsoft, however, the professional version for businesses is $499. (Microsoft site pricing)</a:t>
            </a:r>
          </a:p>
          <a:p>
            <a:pPr eaLnBrk="1" hangingPunct="1"/>
            <a:r>
              <a:rPr lang="en-US" dirty="0" smtClean="0">
                <a:latin typeface="Calibri" pitchFamily="34" charset="0"/>
              </a:rPr>
              <a:t>What can be used as a substitute???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4">
                                            <p:txEl>
                                              <p:pRg st="0" end="0"/>
                                            </p:txEl>
                                          </p:spTgt>
                                        </p:tgtEl>
                                        <p:attrNameLst>
                                          <p:attrName>style.visibility</p:attrName>
                                        </p:attrNameLst>
                                      </p:cBhvr>
                                      <p:to>
                                        <p:strVal val="visible"/>
                                      </p:to>
                                    </p:set>
                                    <p:anim calcmode="lin" valueType="num">
                                      <p:cBhvr additive="base">
                                        <p:cTn id="7" dur="500" fill="hold"/>
                                        <p:tgtEl>
                                          <p:spTgt spid="25604">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604">
                                            <p:txEl>
                                              <p:pRg st="1" end="1"/>
                                            </p:txEl>
                                          </p:spTgt>
                                        </p:tgtEl>
                                        <p:attrNameLst>
                                          <p:attrName>style.visibility</p:attrName>
                                        </p:attrNameLst>
                                      </p:cBhvr>
                                      <p:to>
                                        <p:strVal val="visible"/>
                                      </p:to>
                                    </p:set>
                                    <p:anim calcmode="lin" valueType="num">
                                      <p:cBhvr additive="base">
                                        <p:cTn id="13" dur="500" fill="hold"/>
                                        <p:tgtEl>
                                          <p:spTgt spid="25604">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60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604">
                                            <p:txEl>
                                              <p:pRg st="2" end="2"/>
                                            </p:txEl>
                                          </p:spTgt>
                                        </p:tgtEl>
                                        <p:attrNameLst>
                                          <p:attrName>style.visibility</p:attrName>
                                        </p:attrNameLst>
                                      </p:cBhvr>
                                      <p:to>
                                        <p:strVal val="visible"/>
                                      </p:to>
                                    </p:set>
                                    <p:anim calcmode="lin" valueType="num">
                                      <p:cBhvr additive="base">
                                        <p:cTn id="19" dur="500" fill="hold"/>
                                        <p:tgtEl>
                                          <p:spTgt spid="25604">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60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5604">
                                            <p:txEl>
                                              <p:pRg st="3" end="3"/>
                                            </p:txEl>
                                          </p:spTgt>
                                        </p:tgtEl>
                                        <p:attrNameLst>
                                          <p:attrName>style.visibility</p:attrName>
                                        </p:attrNameLst>
                                      </p:cBhvr>
                                      <p:to>
                                        <p:strVal val="visible"/>
                                      </p:to>
                                    </p:set>
                                    <p:anim calcmode="lin" valueType="num">
                                      <p:cBhvr additive="base">
                                        <p:cTn id="25" dur="500" fill="hold"/>
                                        <p:tgtEl>
                                          <p:spTgt spid="25604">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560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5604">
                                            <p:txEl>
                                              <p:pRg st="4" end="4"/>
                                            </p:txEl>
                                          </p:spTgt>
                                        </p:tgtEl>
                                        <p:attrNameLst>
                                          <p:attrName>style.visibility</p:attrName>
                                        </p:attrNameLst>
                                      </p:cBhvr>
                                      <p:to>
                                        <p:strVal val="visible"/>
                                      </p:to>
                                    </p:set>
                                    <p:anim calcmode="lin" valueType="num">
                                      <p:cBhvr additive="base">
                                        <p:cTn id="31" dur="500" fill="hold"/>
                                        <p:tgtEl>
                                          <p:spTgt spid="25604">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5604">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sp>
        <p:nvSpPr>
          <p:cNvPr id="3" name="Content Placeholder 2"/>
          <p:cNvSpPr>
            <a:spLocks noGrp="1"/>
          </p:cNvSpPr>
          <p:nvPr>
            <p:ph sz="quarter" idx="1"/>
          </p:nvPr>
        </p:nvSpPr>
        <p:spPr>
          <a:xfrm>
            <a:off x="509587" y="1789430"/>
            <a:ext cx="7010401" cy="4389120"/>
          </a:xfrm>
        </p:spPr>
        <p:txBody>
          <a:bodyPr>
            <a:normAutofit lnSpcReduction="10000"/>
          </a:bodyPr>
          <a:lstStyle/>
          <a:p>
            <a:pPr marL="274320" indent="-274320" eaLnBrk="1" fontAlgn="auto" hangingPunct="1">
              <a:spcAft>
                <a:spcPts val="0"/>
              </a:spcAft>
              <a:buFont typeface="Wingdings"/>
              <a:buNone/>
              <a:defRPr/>
            </a:pPr>
            <a:r>
              <a:rPr lang="en-US" sz="3200" b="1" dirty="0" smtClean="0">
                <a:latin typeface="Calibri" pitchFamily="34" charset="0"/>
              </a:rPr>
              <a:t>Office  Online Options </a:t>
            </a:r>
          </a:p>
          <a:p>
            <a:pPr marL="274320" indent="-274320" eaLnBrk="1" fontAlgn="auto" hangingPunct="1">
              <a:spcAft>
                <a:spcPts val="0"/>
              </a:spcAft>
              <a:buFont typeface="Wingdings"/>
              <a:buNone/>
              <a:defRPr/>
            </a:pPr>
            <a:r>
              <a:rPr lang="en-US" dirty="0" smtClean="0"/>
              <a:t>                   </a:t>
            </a:r>
          </a:p>
          <a:p>
            <a:pPr lvl="5">
              <a:buFontTx/>
              <a:buNone/>
              <a:defRPr/>
            </a:pPr>
            <a:r>
              <a:rPr lang="en-US" dirty="0" smtClean="0"/>
              <a:t>    </a:t>
            </a:r>
            <a:r>
              <a:rPr lang="en-US" sz="2800" dirty="0" smtClean="0">
                <a:solidFill>
                  <a:schemeClr val="tx1"/>
                </a:solidFill>
                <a:latin typeface="Calibri" pitchFamily="34" charset="0"/>
              </a:rPr>
              <a:t>(Web-based) Max. file 10GB</a:t>
            </a:r>
          </a:p>
          <a:p>
            <a:pPr marL="0" indent="0" eaLnBrk="1" fontAlgn="auto" hangingPunct="1">
              <a:spcAft>
                <a:spcPts val="0"/>
              </a:spcAft>
              <a:buFont typeface="Wingdings" pitchFamily="2" charset="2"/>
              <a:buNone/>
              <a:defRPr/>
            </a:pPr>
            <a:endParaRPr lang="en-US" dirty="0" smtClean="0"/>
          </a:p>
          <a:p>
            <a:pPr marL="0" indent="0" eaLnBrk="1" fontAlgn="auto" hangingPunct="1">
              <a:spcAft>
                <a:spcPts val="0"/>
              </a:spcAft>
              <a:buFont typeface="Wingdings" pitchFamily="2" charset="2"/>
              <a:buNone/>
              <a:defRPr/>
            </a:pPr>
            <a:endParaRPr lang="en-US" dirty="0" smtClean="0"/>
          </a:p>
          <a:p>
            <a:pPr marL="274320" indent="-274320" eaLnBrk="1" fontAlgn="auto" hangingPunct="1">
              <a:spcAft>
                <a:spcPts val="0"/>
              </a:spcAft>
              <a:buFont typeface="Wingdings"/>
              <a:buChar char=""/>
              <a:defRPr/>
            </a:pPr>
            <a:r>
              <a:rPr lang="en-US" dirty="0" smtClean="0"/>
              <a:t>                 </a:t>
            </a:r>
            <a:r>
              <a:rPr lang="en-US" sz="2800" dirty="0" smtClean="0">
                <a:latin typeface="Calibri" pitchFamily="34" charset="0"/>
              </a:rPr>
              <a:t>(Web-based)</a:t>
            </a:r>
          </a:p>
          <a:p>
            <a:pPr marL="0" indent="0" eaLnBrk="1" fontAlgn="auto" hangingPunct="1">
              <a:spcAft>
                <a:spcPts val="0"/>
              </a:spcAft>
              <a:buFont typeface="Wingdings" pitchFamily="2" charset="2"/>
              <a:buNone/>
              <a:defRPr/>
            </a:pPr>
            <a:endParaRPr lang="en-US" dirty="0" smtClean="0"/>
          </a:p>
          <a:p>
            <a:pPr marL="274320" indent="-274320" eaLnBrk="1" fontAlgn="auto" hangingPunct="1">
              <a:spcAft>
                <a:spcPts val="0"/>
              </a:spcAft>
              <a:buNone/>
              <a:defRPr/>
            </a:pPr>
            <a:endParaRPr lang="en-US" dirty="0" smtClean="0"/>
          </a:p>
          <a:p>
            <a:pPr marL="274320" indent="-274320" eaLnBrk="1" fontAlgn="auto" hangingPunct="1">
              <a:spcAft>
                <a:spcPts val="0"/>
              </a:spcAft>
              <a:buFont typeface="Wingdings"/>
              <a:buChar char=""/>
              <a:defRPr/>
            </a:pPr>
            <a:r>
              <a:rPr lang="en-US" sz="2800" dirty="0" smtClean="0">
                <a:latin typeface="Calibri" pitchFamily="34" charset="0"/>
                <a:hlinkClick r:id="rId3"/>
              </a:rPr>
              <a:t>Microsoft Office Web Apps</a:t>
            </a:r>
            <a:r>
              <a:rPr lang="en-US" sz="2800" dirty="0" smtClean="0">
                <a:latin typeface="Calibri" pitchFamily="34" charset="0"/>
              </a:rPr>
              <a:t> to access need Hotmail account.</a:t>
            </a:r>
          </a:p>
          <a:p>
            <a:pPr marL="274320" indent="-274320" eaLnBrk="1" fontAlgn="auto" hangingPunct="1">
              <a:spcAft>
                <a:spcPts val="0"/>
              </a:spcAft>
              <a:buFont typeface="Wingdings"/>
              <a:buChar char=""/>
              <a:defRPr/>
            </a:pPr>
            <a:endParaRPr lang="en-US" dirty="0" smtClean="0"/>
          </a:p>
          <a:p>
            <a:pPr marL="274320" indent="-274320" eaLnBrk="1" fontAlgn="auto" hangingPunct="1">
              <a:spcAft>
                <a:spcPts val="0"/>
              </a:spcAft>
              <a:buFont typeface="Wingdings"/>
              <a:buChar char=""/>
              <a:defRPr/>
            </a:pPr>
            <a:endParaRPr lang="en-US" dirty="0" smtClean="0"/>
          </a:p>
          <a:p>
            <a:pPr marL="274320" indent="-274320" eaLnBrk="1" fontAlgn="auto" hangingPunct="1">
              <a:spcAft>
                <a:spcPts val="0"/>
              </a:spcAft>
              <a:buFont typeface="Wingdings"/>
              <a:buNone/>
              <a:defRPr/>
            </a:pPr>
            <a:endParaRPr lang="en-US" dirty="0" smtClean="0"/>
          </a:p>
          <a:p>
            <a:pPr marL="274320" indent="-274320" eaLnBrk="1" fontAlgn="auto" hangingPunct="1">
              <a:spcAft>
                <a:spcPts val="0"/>
              </a:spcAft>
              <a:buFont typeface="Wingdings"/>
              <a:buChar char=""/>
              <a:defRPr/>
            </a:pPr>
            <a:endParaRPr lang="en-US" dirty="0" smtClean="0"/>
          </a:p>
        </p:txBody>
      </p:sp>
      <p:pic>
        <p:nvPicPr>
          <p:cNvPr id="27653" name="Picture 4" descr="File:Google Docs logo.png">
            <a:hlinkClick r:id="rId4"/>
          </p:cNvPr>
          <p:cNvPicPr>
            <a:picLocks noChangeAspect="1" noChangeArrowheads="1"/>
          </p:cNvPicPr>
          <p:nvPr/>
        </p:nvPicPr>
        <p:blipFill>
          <a:blip r:embed="rId5" cstate="print"/>
          <a:srcRect/>
          <a:stretch>
            <a:fillRect/>
          </a:stretch>
        </p:blipFill>
        <p:spPr bwMode="auto">
          <a:xfrm>
            <a:off x="762000" y="2755900"/>
            <a:ext cx="1433513" cy="311150"/>
          </a:xfrm>
          <a:prstGeom prst="rect">
            <a:avLst/>
          </a:prstGeom>
          <a:noFill/>
          <a:ln w="9525">
            <a:noFill/>
            <a:miter lim="800000"/>
            <a:headEnd/>
            <a:tailEnd/>
          </a:ln>
        </p:spPr>
      </p:pic>
      <p:pic>
        <p:nvPicPr>
          <p:cNvPr id="27654" name="Picture 6" descr="File:Zoho logo.png">
            <a:hlinkClick r:id="rId6"/>
          </p:cNvPr>
          <p:cNvPicPr>
            <a:picLocks noChangeAspect="1" noChangeArrowheads="1"/>
          </p:cNvPicPr>
          <p:nvPr/>
        </p:nvPicPr>
        <p:blipFill>
          <a:blip r:embed="rId7" cstate="print"/>
          <a:srcRect/>
          <a:stretch>
            <a:fillRect/>
          </a:stretch>
        </p:blipFill>
        <p:spPr bwMode="auto">
          <a:xfrm>
            <a:off x="852488" y="3895725"/>
            <a:ext cx="1343025" cy="457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7653"/>
                                        </p:tgtEl>
                                        <p:attrNameLst>
                                          <p:attrName>style.visibility</p:attrName>
                                        </p:attrNameLst>
                                      </p:cBhvr>
                                      <p:to>
                                        <p:strVal val="visible"/>
                                      </p:to>
                                    </p:set>
                                    <p:anim calcmode="lin" valueType="num">
                                      <p:cBhvr additive="base">
                                        <p:cTn id="19" dur="500" fill="hold"/>
                                        <p:tgtEl>
                                          <p:spTgt spid="27653"/>
                                        </p:tgtEl>
                                        <p:attrNameLst>
                                          <p:attrName>ppt_x</p:attrName>
                                        </p:attrNameLst>
                                      </p:cBhvr>
                                      <p:tavLst>
                                        <p:tav tm="0">
                                          <p:val>
                                            <p:strVal val="0-#ppt_w/2"/>
                                          </p:val>
                                        </p:tav>
                                        <p:tav tm="100000">
                                          <p:val>
                                            <p:strVal val="#ppt_x"/>
                                          </p:val>
                                        </p:tav>
                                      </p:tavLst>
                                    </p:anim>
                                    <p:anim calcmode="lin" valueType="num">
                                      <p:cBhvr additive="base">
                                        <p:cTn id="20" dur="500" fill="hold"/>
                                        <p:tgtEl>
                                          <p:spTgt spid="27653"/>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27654"/>
                                        </p:tgtEl>
                                        <p:attrNameLst>
                                          <p:attrName>style.visibility</p:attrName>
                                        </p:attrNameLst>
                                      </p:cBhvr>
                                      <p:to>
                                        <p:strVal val="visible"/>
                                      </p:to>
                                    </p:set>
                                    <p:anim calcmode="lin" valueType="num">
                                      <p:cBhvr additive="base">
                                        <p:cTn id="29" dur="500" fill="hold"/>
                                        <p:tgtEl>
                                          <p:spTgt spid="27654"/>
                                        </p:tgtEl>
                                        <p:attrNameLst>
                                          <p:attrName>ppt_x</p:attrName>
                                        </p:attrNameLst>
                                      </p:cBhvr>
                                      <p:tavLst>
                                        <p:tav tm="0">
                                          <p:val>
                                            <p:strVal val="#ppt_x"/>
                                          </p:val>
                                        </p:tav>
                                        <p:tav tm="100000">
                                          <p:val>
                                            <p:strVal val="#ppt_x"/>
                                          </p:val>
                                        </p:tav>
                                      </p:tavLst>
                                    </p:anim>
                                    <p:anim calcmode="lin" valueType="num">
                                      <p:cBhvr additive="base">
                                        <p:cTn id="30" dur="500" fill="hold"/>
                                        <p:tgtEl>
                                          <p:spTgt spid="2765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additive="base">
                                        <p:cTn id="35"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a:effectLst>
            <a:glow rad="139700">
              <a:schemeClr val="accent1">
                <a:satMod val="175000"/>
                <a:alpha val="40000"/>
              </a:schemeClr>
            </a:glow>
          </a:effectLst>
        </p:spPr>
        <p:txBody>
          <a:bodyPr anchor="ctr"/>
          <a:lstStyle/>
          <a:p>
            <a:pPr eaLnBrk="1" fontAlgn="auto" hangingPunct="1">
              <a:spcAft>
                <a:spcPts val="0"/>
              </a:spcAft>
              <a:defRPr/>
            </a:pPr>
            <a:r>
              <a:rPr lang="en-US" dirty="0" smtClean="0"/>
              <a:t>Web 2.0 and Community Service</a:t>
            </a:r>
            <a:endParaRPr lang="en-US" dirty="0"/>
          </a:p>
        </p:txBody>
      </p:sp>
      <p:pic>
        <p:nvPicPr>
          <p:cNvPr id="29700" name="Content Placeholder 3"/>
          <p:cNvPicPr>
            <a:picLocks noGrp="1"/>
          </p:cNvPicPr>
          <p:nvPr>
            <p:ph sz="quarter" idx="1"/>
          </p:nvPr>
        </p:nvPicPr>
        <p:blipFill>
          <a:blip r:embed="rId3" cstate="print"/>
          <a:srcRect/>
          <a:stretch>
            <a:fillRect/>
          </a:stretch>
        </p:blipFill>
        <p:spPr>
          <a:xfrm>
            <a:off x="685800" y="1600200"/>
            <a:ext cx="7467600" cy="4667250"/>
          </a:xfrm>
        </p:spPr>
      </p:pic>
      <p:cxnSp>
        <p:nvCxnSpPr>
          <p:cNvPr id="8" name="Straight Arrow Connector 7"/>
          <p:cNvCxnSpPr/>
          <p:nvPr/>
        </p:nvCxnSpPr>
        <p:spPr>
          <a:xfrm rot="16200000" flipV="1">
            <a:off x="2133600" y="4495800"/>
            <a:ext cx="1981200" cy="1066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702" name="TextBox 8"/>
          <p:cNvSpPr txBox="1">
            <a:spLocks noChangeArrowheads="1"/>
          </p:cNvSpPr>
          <p:nvPr/>
        </p:nvSpPr>
        <p:spPr bwMode="auto">
          <a:xfrm>
            <a:off x="3657600" y="5562600"/>
            <a:ext cx="3352800" cy="646113"/>
          </a:xfrm>
          <a:prstGeom prst="rect">
            <a:avLst/>
          </a:prstGeom>
          <a:noFill/>
          <a:ln w="9525">
            <a:noFill/>
            <a:miter lim="800000"/>
            <a:headEnd/>
            <a:tailEnd/>
          </a:ln>
        </p:spPr>
        <p:txBody>
          <a:bodyPr>
            <a:spAutoFit/>
          </a:bodyPr>
          <a:lstStyle/>
          <a:p>
            <a:r>
              <a:rPr lang="en-US" dirty="0">
                <a:latin typeface="Calibri" pitchFamily="34" charset="0"/>
              </a:rPr>
              <a:t>Options Available with Google Docs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themeOverride>
</file>

<file path=docProps/app.xml><?xml version="1.0" encoding="utf-8"?>
<Properties xmlns="http://schemas.openxmlformats.org/officeDocument/2006/extended-properties" xmlns:vt="http://schemas.openxmlformats.org/officeDocument/2006/docPropsVTypes">
  <Template>Oriel</Template>
  <TotalTime>1370</TotalTime>
  <Words>1973</Words>
  <Application>Microsoft Office PowerPoint</Application>
  <PresentationFormat>On-screen Show (4:3)</PresentationFormat>
  <Paragraphs>245</Paragraphs>
  <Slides>29</Slides>
  <Notes>15</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Oriel</vt:lpstr>
      <vt:lpstr>Web 2.0 and Community Service  -- Part I</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lpstr>Web 2.0 and Community Service</vt:lpstr>
    </vt:vector>
  </TitlesOfParts>
  <Company>Mobile-Latham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2.0 and Community</dc:title>
  <dc:creator>Linda Devore</dc:creator>
  <cp:lastModifiedBy>Linda Devore</cp:lastModifiedBy>
  <cp:revision>128</cp:revision>
  <dcterms:created xsi:type="dcterms:W3CDTF">2011-07-22T20:15:03Z</dcterms:created>
  <dcterms:modified xsi:type="dcterms:W3CDTF">2011-10-11T18:20:50Z</dcterms:modified>
</cp:coreProperties>
</file>