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65" r:id="rId3"/>
    <p:sldId id="257" r:id="rId4"/>
    <p:sldId id="261" r:id="rId5"/>
    <p:sldId id="262" r:id="rId6"/>
    <p:sldId id="263" r:id="rId7"/>
    <p:sldId id="264" r:id="rId8"/>
    <p:sldId id="258" r:id="rId9"/>
    <p:sldId id="259" r:id="rId10"/>
    <p:sldId id="260" r:id="rId11"/>
    <p:sldId id="266" r:id="rId12"/>
    <p:sldId id="270" r:id="rId13"/>
    <p:sldId id="275" r:id="rId14"/>
    <p:sldId id="267" r:id="rId15"/>
    <p:sldId id="268" r:id="rId16"/>
    <p:sldId id="269" r:id="rId17"/>
    <p:sldId id="273" r:id="rId18"/>
    <p:sldId id="278" r:id="rId19"/>
    <p:sldId id="271" r:id="rId20"/>
    <p:sldId id="277" r:id="rId21"/>
    <p:sldId id="272" r:id="rId22"/>
    <p:sldId id="276" r:id="rId23"/>
    <p:sldId id="274" r:id="rId24"/>
    <p:sldId id="279" r:id="rId25"/>
    <p:sldId id="281" r:id="rId26"/>
    <p:sldId id="280" r:id="rId27"/>
    <p:sldId id="282" r:id="rId28"/>
    <p:sldId id="283" r:id="rId29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DB8E91D-AAFC-4764-83C6-03DCD3710926}" type="datetimeFigureOut">
              <a:rPr lang="en-US"/>
              <a:pPr>
                <a:defRPr/>
              </a:pPr>
              <a:t>8/16/2012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48EDCD8-1561-4FE8-9156-C91A28C6B9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2884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voicethread.com/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Not covering Skype, Voice Thread, or other well-known tools today.  Voice Thread is </a:t>
            </a:r>
            <a:r>
              <a:rPr lang="en-US" smtClean="0">
                <a:hlinkClick r:id="rId3"/>
              </a:rPr>
              <a:t>VoiceThread</a:t>
            </a:r>
            <a:r>
              <a:rPr lang="en-US" smtClean="0"/>
              <a:t>: "A VoiceThread is an online media album that can hold essentially any type of media (images, documents and videos) and allows people to make comments in 5 different ways - using voice (with a microphone or telephone), text, audio file, or video (with a webcam) - and share them with anyone they wish."</a:t>
            </a: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2760B6-E837-43C5-819C-C5A927EB9AF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Speaking with a partner what are the top 3 things that bother you the most?</a:t>
            </a: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F984FCC-CB23-4FB9-A9E8-72D67D9CEA9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When would you use and why?</a:t>
            </a: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E09461-7690-49C2-B130-47C6A122182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You may soon see QR Codes in a magazine advert, on a billboard, a web page or even on someone’s t-shirt. Once it is in your cell phone, it may give you details about that business (allowing users to search for nearby locations), or details about the person wearing the t-shirt, show you a URL which you can click to see a trailer for a movie, or it may give you a coupon which you can use in a local outlet.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9E5A83-7726-43CE-9E0F-FCA2C571D87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Lots of code generators out there.  Go to Google and type in QR code generator. </a:t>
            </a: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7ADE66-EE13-4156-A9F0-CABB71A0A3E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Options include strip html, ignore case, make all lowercase, capitalize first word, remove duplicates, reverse list, randomize, ignore indefinite/indefinite  articles.  Separate terms by commas, new line,  and remove the first word from each entry before alphabetizing.</a:t>
            </a: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7F7BA03-04E5-4061-B4DB-C3D09B18443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Why save your bookmarks online??   Livebinder pw kecici38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97BEA8-ADB2-4DF3-BFB6-C42630AE32E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Why and when would you use a spoof email?  Discuss. </a:t>
            </a:r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65EEF0-3B15-4145-BB5C-331034CA31D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Straight Connector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Straight Connector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Straight Connector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al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4B2F3D-E01C-4745-B80C-0AA20A36E012}" type="datetimeFigureOut">
              <a:rPr lang="en-US"/>
              <a:pPr>
                <a:defRPr/>
              </a:pPr>
              <a:t>8/16/2012</a:t>
            </a:fld>
            <a:endParaRPr lang="en-US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A85589-0CEF-4C48-B823-85CF0FF88F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0502D-D8AC-4C68-AA5C-F796EA7F33CD}" type="datetimeFigureOut">
              <a:rPr lang="en-US"/>
              <a:pPr>
                <a:defRPr/>
              </a:pPr>
              <a:t>8/16/2012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3C2BA-3873-4A37-9933-0330157866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EAC05-D3D2-42FB-8447-26FE532578B2}" type="datetimeFigureOut">
              <a:rPr lang="en-US"/>
              <a:pPr>
                <a:defRPr/>
              </a:pPr>
              <a:t>8/16/2012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A750A-78E1-48ED-8B85-B4AD84512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923168D-9D0E-4544-A75B-9B555B7DDE5D}" type="datetimeFigureOut">
              <a:rPr lang="en-US"/>
              <a:pPr>
                <a:defRPr/>
              </a:pPr>
              <a:t>8/16/2012</a:t>
            </a:fld>
            <a:endParaRPr lang="en-US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2488187-5E1E-45E7-8736-7C04E828A7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Straight Connector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Straight Connector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Straight Connector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Straight Connector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503FE-B162-425E-8FE1-9DF7B093CA7A}" type="datetimeFigureOut">
              <a:rPr lang="en-US"/>
              <a:pPr>
                <a:defRPr/>
              </a:pPr>
              <a:t>8/16/2012</a:t>
            </a:fld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B18C36-B35A-494F-92C6-13DD9C22E5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DD944-054F-4DB7-8C72-E20CCD7EB947}" type="datetimeFigureOut">
              <a:rPr lang="en-US"/>
              <a:pPr>
                <a:defRPr/>
              </a:pPr>
              <a:t>8/16/2012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357E7-C1D0-4840-A693-36ECCBB06F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CA133-4907-421E-9DC1-BEDCAC4F8E6D}" type="datetimeFigureOut">
              <a:rPr lang="en-US"/>
              <a:pPr>
                <a:defRPr/>
              </a:pPr>
              <a:t>8/16/2012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E3813-CCC1-4179-BD67-21A78ADA06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8CDBDB3-32AF-4CCE-99AB-A7D7C8DF2B75}" type="datetimeFigureOut">
              <a:rPr lang="en-US"/>
              <a:pPr>
                <a:defRPr/>
              </a:pPr>
              <a:t>8/16/2012</a:t>
            </a:fld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C9F117A-30B6-4964-B49F-FCB761301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05D24-C367-4C06-918E-80A8349C19C1}" type="datetimeFigureOut">
              <a:rPr lang="en-US"/>
              <a:pPr>
                <a:defRPr/>
              </a:pPr>
              <a:t>8/16/2012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0F06D-4A6C-4C03-B1A2-E740E5122E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Straight Connector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val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D214DEF-6128-45F0-8223-BC74550363A2}" type="datetimeFigureOut">
              <a:rPr lang="en-US"/>
              <a:pPr>
                <a:defRPr/>
              </a:pPr>
              <a:t>8/16/2012</a:t>
            </a:fld>
            <a:endParaRPr lang="en-US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BBB138E-CCD2-48BE-AB53-8BB924DF27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val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Straight Connector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FE566BE-347C-431A-A4CD-01C405E3F775}" type="datetimeFigureOut">
              <a:rPr lang="en-US"/>
              <a:pPr>
                <a:defRPr/>
              </a:pPr>
              <a:t>8/16/2012</a:t>
            </a:fld>
            <a:endParaRPr lang="en-US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541EB76-A919-4E55-A3C3-37F437AC62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AFE0305B-61B4-4647-B6C4-47649B4E154D}" type="datetimeFigureOut">
              <a:rPr lang="en-US"/>
              <a:pPr>
                <a:defRPr/>
              </a:pPr>
              <a:t>8/16/2012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709A515B-3B32-4DD5-B74E-EB254CF04D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67" r:id="rId4"/>
    <p:sldLayoutId id="2147483668" r:id="rId5"/>
    <p:sldLayoutId id="2147483675" r:id="rId6"/>
    <p:sldLayoutId id="2147483669" r:id="rId7"/>
    <p:sldLayoutId id="2147483676" r:id="rId8"/>
    <p:sldLayoutId id="2147483677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0C61AE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AABBDF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AACC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ipero.com/azlas2011" TargetMode="External"/><Relationship Id="rId2" Type="http://schemas.openxmlformats.org/officeDocument/2006/relationships/hyperlink" Target="http://www.wix.com/riverstrainings/AZlas2011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2011azlas.ezweb123.com/" TargetMode="External"/><Relationship Id="rId4" Type="http://schemas.openxmlformats.org/officeDocument/2006/relationships/hyperlink" Target="http://www.arizonalearnandserve.yolasite.com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qrcode.kaywa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://www.mobile-barcodes.com/qr-code-software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visuwords.com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zamzar.com/" TargetMode="External"/><Relationship Id="rId2" Type="http://schemas.openxmlformats.org/officeDocument/2006/relationships/hyperlink" Target="http://www.freepdfconvert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any-video-converter.com/products/for_video_free/" TargetMode="External"/><Relationship Id="rId4" Type="http://schemas.openxmlformats.org/officeDocument/2006/relationships/hyperlink" Target="http://www.docspal.com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zootool.com/" TargetMode="External"/><Relationship Id="rId7" Type="http://schemas.openxmlformats.org/officeDocument/2006/relationships/hyperlink" Target="http://livebinders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iigo.com/" TargetMode="External"/><Relationship Id="rId5" Type="http://schemas.openxmlformats.org/officeDocument/2006/relationships/hyperlink" Target="http://www.linkagogo.com/" TargetMode="External"/><Relationship Id="rId4" Type="http://schemas.openxmlformats.org/officeDocument/2006/relationships/hyperlink" Target="http://www.ikeepbookmarks.com/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lists.econsultant.com/top-disposable-email-services-websites.html" TargetMode="External"/><Relationship Id="rId3" Type="http://schemas.openxmlformats.org/officeDocument/2006/relationships/hyperlink" Target="http://mailinator.com/" TargetMode="External"/><Relationship Id="rId7" Type="http://schemas.openxmlformats.org/officeDocument/2006/relationships/hyperlink" Target="http://www.incognitomail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10minutemail.com/10MinuteMail/index.html" TargetMode="External"/><Relationship Id="rId5" Type="http://schemas.openxmlformats.org/officeDocument/2006/relationships/hyperlink" Target="http://www.guerrillamail.com/" TargetMode="External"/><Relationship Id="rId4" Type="http://schemas.openxmlformats.org/officeDocument/2006/relationships/hyperlink" Target="http://www.boallen.com/spam-proof-email-generator.html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rtificatecreator.com/" TargetMode="External"/><Relationship Id="rId2" Type="http://schemas.openxmlformats.org/officeDocument/2006/relationships/hyperlink" Target="http://www.123certificates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ertificatemaker.com/" TargetMode="External"/><Relationship Id="rId4" Type="http://schemas.openxmlformats.org/officeDocument/2006/relationships/hyperlink" Target="http://www.certificatestreet.com/index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digitalphotos.net/" TargetMode="External"/><Relationship Id="rId7" Type="http://schemas.openxmlformats.org/officeDocument/2006/relationships/hyperlink" Target="http://tutorialblog.org/25-places-to-find-awesome-stock-photos-%e2%80%94-free-and-cheap/" TargetMode="External"/><Relationship Id="rId2" Type="http://schemas.openxmlformats.org/officeDocument/2006/relationships/hyperlink" Target="http://4freephotos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pclipart.com/" TargetMode="External"/><Relationship Id="rId5" Type="http://schemas.openxmlformats.org/officeDocument/2006/relationships/hyperlink" Target="http://worldimages.sjsu.edu/" TargetMode="External"/><Relationship Id="rId4" Type="http://schemas.openxmlformats.org/officeDocument/2006/relationships/hyperlink" Target="http://public-domain-photos.com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reenr.com/" TargetMode="External"/><Relationship Id="rId2" Type="http://schemas.openxmlformats.org/officeDocument/2006/relationships/hyperlink" Target="http://camstudio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jaycut.com/" TargetMode="External"/><Relationship Id="rId4" Type="http://schemas.openxmlformats.org/officeDocument/2006/relationships/hyperlink" Target="http://www.makeuseof.com/dir/memoov-create-animated-movies-online/" TargetMode="Externa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umopaint.com/home/" TargetMode="External"/><Relationship Id="rId3" Type="http://schemas.openxmlformats.org/officeDocument/2006/relationships/hyperlink" Target="http://www.onlineuniversities.com/blog/2010/01/100-incredible-educational-virtual-tours-you-dont-want-to-miss/" TargetMode="External"/><Relationship Id="rId7" Type="http://schemas.openxmlformats.org/officeDocument/2006/relationships/hyperlink" Target="http://www.imageoptimizer.net/Pages/Home.aspx" TargetMode="External"/><Relationship Id="rId2" Type="http://schemas.openxmlformats.org/officeDocument/2006/relationships/hyperlink" Target="http://www.netgalley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agxedo.com/" TargetMode="External"/><Relationship Id="rId11" Type="http://schemas.openxmlformats.org/officeDocument/2006/relationships/hyperlink" Target="http://www.fatpaint.com/" TargetMode="External"/><Relationship Id="rId5" Type="http://schemas.openxmlformats.org/officeDocument/2006/relationships/hyperlink" Target="http://www.wordle.net/" TargetMode="External"/><Relationship Id="rId10" Type="http://schemas.openxmlformats.org/officeDocument/2006/relationships/hyperlink" Target="http://bighugelabs.com/" TargetMode="External"/><Relationship Id="rId4" Type="http://schemas.openxmlformats.org/officeDocument/2006/relationships/hyperlink" Target="http://worditout.com/" TargetMode="External"/><Relationship Id="rId9" Type="http://schemas.openxmlformats.org/officeDocument/2006/relationships/hyperlink" Target="http://naturesoundsfor.me/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neye.com/" TargetMode="External"/><Relationship Id="rId2" Type="http://schemas.openxmlformats.org/officeDocument/2006/relationships/hyperlink" Target="http://disposablewebpag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readthewords.com/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lframalpha.com/" TargetMode="External"/><Relationship Id="rId2" Type="http://schemas.openxmlformats.org/officeDocument/2006/relationships/hyperlink" Target="http://wayback.archive.org/web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extfixer.com/tools/" TargetMode="External"/><Relationship Id="rId5" Type="http://schemas.openxmlformats.org/officeDocument/2006/relationships/hyperlink" Target="http://www.halfhill.com/inflation.html" TargetMode="External"/><Relationship Id="rId4" Type="http://schemas.openxmlformats.org/officeDocument/2006/relationships/hyperlink" Target="https://secure.logmein.com/welcome/access/freedom/3/?wt.srch=1&amp;utpk=LogMeIn&amp;destination=/welcome/access/freedom/3/&amp;originid=51849&amp;ef_id=EWNOLIq0xVMAAEaN:20110725001907:s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unauza.com/2010/06/8-of-best-online-backup-services-for.html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chlearning.com/blogs/3725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worldsworstwebsiteever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ngelfire.com/super/badwebs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Web 2.0 and Community Service  -- Part II</a:t>
            </a:r>
            <a:endParaRPr lang="en-US" dirty="0"/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pPr eaLnBrk="1" hangingPunct="1"/>
            <a:r>
              <a:rPr lang="en-US" smtClean="0"/>
              <a:t>Presented by </a:t>
            </a:r>
          </a:p>
          <a:p>
            <a:pPr eaLnBrk="1" hangingPunct="1"/>
            <a:r>
              <a:rPr lang="en-US" smtClean="0"/>
              <a:t>Linda DeVore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Web 2.0 and Community Service</a:t>
            </a:r>
            <a:endParaRPr lang="en-US" dirty="0"/>
          </a:p>
        </p:txBody>
      </p:sp>
      <p:sp>
        <p:nvSpPr>
          <p:cNvPr id="2560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Free Website Creators</a:t>
            </a:r>
          </a:p>
          <a:p>
            <a:pPr eaLnBrk="1" hangingPunct="1"/>
            <a:r>
              <a:rPr lang="en-US" smtClean="0">
                <a:hlinkClick r:id="rId2"/>
              </a:rPr>
              <a:t>Wix</a:t>
            </a: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>
                <a:hlinkClick r:id="rId3"/>
              </a:rPr>
              <a:t>Hipero</a:t>
            </a: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>
                <a:hlinkClick r:id="rId4"/>
              </a:rPr>
              <a:t>Yola</a:t>
            </a: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>
                <a:hlinkClick r:id="rId5"/>
              </a:rPr>
              <a:t>EZ123</a:t>
            </a:r>
          </a:p>
          <a:p>
            <a:pPr eaLnBrk="1" hangingPunct="1"/>
            <a:endParaRPr lang="en-US" smtClean="0">
              <a:hlinkClick r:id="rId5"/>
            </a:endParaRPr>
          </a:p>
          <a:p>
            <a:pPr eaLnBrk="1" hangingPunct="1"/>
            <a:r>
              <a:rPr lang="en-US" smtClean="0"/>
              <a:t>Weebly</a:t>
            </a:r>
            <a:endParaRPr lang="en-US" smtClean="0">
              <a:hlinkClick r:id="rId5"/>
            </a:endParaRPr>
          </a:p>
          <a:p>
            <a:pPr eaLnBrk="1" hangingPunct="1"/>
            <a:endParaRPr lang="en-US" smtClean="0"/>
          </a:p>
        </p:txBody>
      </p:sp>
      <p:sp>
        <p:nvSpPr>
          <p:cNvPr id="25605" name="Content Placeholder 4"/>
          <p:cNvSpPr>
            <a:spLocks noGrp="1"/>
          </p:cNvSpPr>
          <p:nvPr>
            <p:ph sz="quarter" idx="2"/>
          </p:nvPr>
        </p:nvSpPr>
        <p:spPr>
          <a:xfrm>
            <a:off x="4270375" y="1600200"/>
            <a:ext cx="3657600" cy="4572000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mtClean="0"/>
              <a:t>Webnode</a:t>
            </a:r>
          </a:p>
          <a:p>
            <a:pPr eaLnBrk="1" hangingPunct="1">
              <a:buFont typeface="Arial" charset="0"/>
              <a:buChar char="•"/>
            </a:pPr>
            <a:endParaRPr lang="en-US" b="1" u="sng" smtClean="0"/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WebStarts</a:t>
            </a:r>
          </a:p>
          <a:p>
            <a:pPr eaLnBrk="1" hangingPunct="1">
              <a:buFont typeface="Arial" charset="0"/>
              <a:buChar char="•"/>
            </a:pPr>
            <a:endParaRPr lang="en-US" smtClean="0"/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Moonfruit</a:t>
            </a:r>
          </a:p>
          <a:p>
            <a:pPr eaLnBrk="1" hangingPunct="1">
              <a:buFont typeface="Arial" charset="0"/>
              <a:buChar char="•"/>
            </a:pPr>
            <a:endParaRPr lang="en-US" smtClean="0"/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Webs.com</a:t>
            </a:r>
          </a:p>
          <a:p>
            <a:pPr eaLnBrk="1" hangingPunct="1">
              <a:buFont typeface="Arial" charset="0"/>
              <a:buChar char="•"/>
            </a:pPr>
            <a:endParaRPr lang="en-US" smtClean="0"/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UCOZ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Web 2.0 and Community Service</a:t>
            </a:r>
            <a:endParaRPr lang="en-US" dirty="0"/>
          </a:p>
        </p:txBody>
      </p:sp>
      <p:sp>
        <p:nvSpPr>
          <p:cNvPr id="26628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2800" u="sng" smtClean="0"/>
              <a:t>Online File Storage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sz="900" smtClean="0"/>
          </a:p>
          <a:p>
            <a:pPr eaLnBrk="1" hangingPunct="1">
              <a:buFont typeface="Wingdings" pitchFamily="2" charset="2"/>
              <a:buNone/>
            </a:pPr>
            <a:r>
              <a:rPr lang="en-US" b="1" smtClean="0"/>
              <a:t>Store / Send Large File to Other Users</a:t>
            </a:r>
          </a:p>
          <a:p>
            <a:pPr eaLnBrk="1" hangingPunct="1">
              <a:buFont typeface="Wingdings" pitchFamily="2" charset="2"/>
              <a:buNone/>
            </a:pPr>
            <a:endParaRPr lang="en-US" sz="1000" b="1" smtClean="0"/>
          </a:p>
          <a:p>
            <a:pPr eaLnBrk="1" hangingPunct="1"/>
            <a:r>
              <a:rPr lang="en-US" u="sng" smtClean="0"/>
              <a:t>Megashares</a:t>
            </a:r>
            <a:r>
              <a:rPr lang="en-US" smtClean="0"/>
              <a:t>  single session upload limit is 10GB</a:t>
            </a:r>
          </a:p>
          <a:p>
            <a:pPr eaLnBrk="1" hangingPunct="1"/>
            <a:r>
              <a:rPr lang="en-US" u="sng" smtClean="0"/>
              <a:t>Send Space</a:t>
            </a:r>
            <a:r>
              <a:rPr lang="en-US" smtClean="0"/>
              <a:t>  up to 300MB per document</a:t>
            </a:r>
          </a:p>
          <a:p>
            <a:pPr eaLnBrk="1" hangingPunct="1"/>
            <a:r>
              <a:rPr lang="en-US" u="sng" smtClean="0"/>
              <a:t>Transfer Big Files</a:t>
            </a:r>
            <a:r>
              <a:rPr lang="en-US" smtClean="0"/>
              <a:t>  1 GB storage, up to 100 MB per document</a:t>
            </a:r>
          </a:p>
          <a:p>
            <a:pPr eaLnBrk="1" hangingPunct="1"/>
            <a:r>
              <a:rPr lang="en-US" u="sng" smtClean="0"/>
              <a:t>Ge.tt  </a:t>
            </a:r>
            <a:r>
              <a:rPr lang="en-US" smtClean="0"/>
              <a:t>"You can even share your file link while the upload is still underway" </a:t>
            </a:r>
          </a:p>
          <a:p>
            <a:pPr eaLnBrk="1" hangingPunct="1"/>
            <a:r>
              <a:rPr lang="en-US" u="sng" smtClean="0"/>
              <a:t>Let’s Crate</a:t>
            </a:r>
            <a:r>
              <a:rPr lang="en-US" smtClean="0"/>
              <a:t> 1GB storage, 1000 downloads, &amp; 50 MB file size limit	</a:t>
            </a:r>
            <a:endParaRPr lang="en-US" u="sng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Web 2.0 and Community Service</a:t>
            </a:r>
            <a:endParaRPr lang="en-US" dirty="0"/>
          </a:p>
        </p:txBody>
      </p:sp>
      <p:sp>
        <p:nvSpPr>
          <p:cNvPr id="28676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28677" name="TextBox 4"/>
          <p:cNvSpPr txBox="1">
            <a:spLocks noChangeArrowheads="1"/>
          </p:cNvSpPr>
          <p:nvPr/>
        </p:nvSpPr>
        <p:spPr bwMode="auto">
          <a:xfrm>
            <a:off x="914400" y="1676400"/>
            <a:ext cx="68580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u="sng">
                <a:latin typeface="Century Schoolbook" pitchFamily="18" charset="0"/>
              </a:rPr>
              <a:t>QR Codes – What are they?</a:t>
            </a:r>
          </a:p>
          <a:p>
            <a:endParaRPr lang="en-US" sz="2000">
              <a:latin typeface="Century Schoolbook" pitchFamily="18" charset="0"/>
            </a:endParaRPr>
          </a:p>
          <a:p>
            <a:r>
              <a:rPr lang="en-US" sz="2000">
                <a:latin typeface="Century Schoolbook" pitchFamily="18" charset="0"/>
              </a:rPr>
              <a:t>QR is short for Quick Response (they can be read quickly by a cell phone). They are used to take a piece of information from a transitory media, put it in to your cell phone. They are descendants of the UPC codes on your groceries, and the ISBN number codes on your books.  </a:t>
            </a:r>
          </a:p>
          <a:p>
            <a:endParaRPr lang="en-US" sz="2000">
              <a:latin typeface="Century Schoolbook" pitchFamily="18" charset="0"/>
            </a:endParaRPr>
          </a:p>
          <a:p>
            <a:r>
              <a:rPr lang="en-US" sz="2000">
                <a:latin typeface="Century Schoolbook" pitchFamily="18" charset="0"/>
                <a:hlinkClick r:id="rId3"/>
              </a:rPr>
              <a:t>Kaywa </a:t>
            </a:r>
            <a:r>
              <a:rPr lang="en-US" sz="2000">
                <a:latin typeface="Century Schoolbook" pitchFamily="18" charset="0"/>
              </a:rPr>
              <a:t>generated this one for me.</a:t>
            </a:r>
          </a:p>
          <a:p>
            <a:r>
              <a:rPr lang="en-US" sz="2000">
                <a:latin typeface="Century Schoolbook" pitchFamily="18" charset="0"/>
              </a:rPr>
              <a:t>To find a QR code reader for your phone go to</a:t>
            </a:r>
          </a:p>
          <a:p>
            <a:endParaRPr lang="en-US" sz="2000">
              <a:latin typeface="Century Schoolbook" pitchFamily="18" charset="0"/>
            </a:endParaRPr>
          </a:p>
          <a:p>
            <a:r>
              <a:rPr lang="en-US" sz="2000">
                <a:latin typeface="Century Schoolbook" pitchFamily="18" charset="0"/>
              </a:rPr>
              <a:t> </a:t>
            </a:r>
            <a:r>
              <a:rPr lang="en-US" sz="2000" u="sng">
                <a:latin typeface="Century Schoolbook" pitchFamily="18" charset="0"/>
                <a:hlinkClick r:id="rId4"/>
              </a:rPr>
              <a:t>http://www.mobile-barcodes.com/qr-code-software/</a:t>
            </a:r>
            <a:r>
              <a:rPr lang="en-US" sz="2000">
                <a:latin typeface="Century Schoolbook" pitchFamily="18" charset="0"/>
              </a:rPr>
              <a:t> </a:t>
            </a:r>
            <a:endParaRPr lang="en-US" sz="2800">
              <a:latin typeface="Century Schoolbook" pitchFamily="18" charset="0"/>
            </a:endParaRPr>
          </a:p>
          <a:p>
            <a:endParaRPr lang="en-US" sz="2000">
              <a:latin typeface="Century Schoolbook" pitchFamily="18" charset="0"/>
            </a:endParaRPr>
          </a:p>
        </p:txBody>
      </p:sp>
      <p:pic>
        <p:nvPicPr>
          <p:cNvPr id="28678" name="Picture 5" descr="qrcode.966698[1]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24600" y="42672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Web 2.0 and Community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b="1" u="sng" dirty="0" smtClean="0"/>
              <a:t>QR Codes – Where would you use them?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b="1" u="sng" dirty="0" smtClean="0"/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Business cards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Placed in the window or on the counter of a business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Print ads, billboards, mail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T-Shirts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Can take visitors to a video, blog post when on tour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Email sign-up – takes them to a form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Web 2.0 and Community Service</a:t>
            </a:r>
            <a:endParaRPr lang="en-US" dirty="0"/>
          </a:p>
        </p:txBody>
      </p:sp>
      <p:sp>
        <p:nvSpPr>
          <p:cNvPr id="32772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The Alphabetizer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pic>
        <p:nvPicPr>
          <p:cNvPr id="32773" name="Picture 3"/>
          <p:cNvPicPr>
            <a:picLocks noChangeAspect="1" noChangeArrowheads="1"/>
          </p:cNvPicPr>
          <p:nvPr/>
        </p:nvPicPr>
        <p:blipFill>
          <a:blip r:embed="rId3"/>
          <a:srcRect l="17468" t="21538" r="14423" b="6154"/>
          <a:stretch>
            <a:fillRect/>
          </a:stretch>
        </p:blipFill>
        <p:spPr bwMode="auto">
          <a:xfrm>
            <a:off x="1447800" y="2209800"/>
            <a:ext cx="5105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Web 2.0 and Community Service</a:t>
            </a:r>
            <a:endParaRPr lang="en-US" dirty="0"/>
          </a:p>
        </p:txBody>
      </p:sp>
      <p:sp>
        <p:nvSpPr>
          <p:cNvPr id="34820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hlinkClick r:id="rId2"/>
              </a:rPr>
              <a:t>Visuwords</a:t>
            </a:r>
            <a:r>
              <a:rPr lang="en-US" smtClean="0"/>
              <a:t>– Online Graphical Dictionary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pic>
        <p:nvPicPr>
          <p:cNvPr id="34821" name="Picture 4"/>
          <p:cNvPicPr>
            <a:picLocks noChangeAspect="1" noChangeArrowheads="1"/>
          </p:cNvPicPr>
          <p:nvPr/>
        </p:nvPicPr>
        <p:blipFill>
          <a:blip r:embed="rId3"/>
          <a:srcRect l="17789" t="21281" r="18750" b="6667"/>
          <a:stretch>
            <a:fillRect/>
          </a:stretch>
        </p:blipFill>
        <p:spPr bwMode="auto">
          <a:xfrm>
            <a:off x="685800" y="2438400"/>
            <a:ext cx="7010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Web 2.0 and Community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u="sng" dirty="0" smtClean="0"/>
              <a:t>File Converters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hlinkClick r:id="rId2"/>
              </a:rPr>
              <a:t>PDF Converter</a:t>
            </a:r>
            <a:r>
              <a:rPr lang="en-US" dirty="0" smtClean="0"/>
              <a:t>  69 formats that are convertible to PDF (limit one document per 30 minutes)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err="1" smtClean="0">
                <a:hlinkClick r:id="rId3"/>
              </a:rPr>
              <a:t>Zamzar</a:t>
            </a:r>
            <a:r>
              <a:rPr lang="en-US" dirty="0" smtClean="0"/>
              <a:t>  converts documents, video, images, music, e-books, compressed, and CAD.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err="1" smtClean="0">
                <a:hlinkClick r:id="rId4"/>
              </a:rPr>
              <a:t>DocsPal</a:t>
            </a:r>
            <a:r>
              <a:rPr lang="en-US" dirty="0" smtClean="0"/>
              <a:t> converts documents, video, audio, electronic books, images, and archives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hlinkClick r:id="rId5"/>
              </a:rPr>
              <a:t>Any Video Converter</a:t>
            </a:r>
            <a:r>
              <a:rPr lang="en-US" dirty="0" smtClean="0"/>
              <a:t> strictly video formats including </a:t>
            </a:r>
            <a:r>
              <a:rPr lang="en-US" dirty="0" err="1" smtClean="0"/>
              <a:t>iPad</a:t>
            </a:r>
            <a:r>
              <a:rPr lang="en-US" dirty="0" smtClean="0"/>
              <a:t>, Android, PSP, iPhone, 3G Phone, and MP4 player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Conversion of YouTube into other formats is no longer possible, folks!  Google changed </a:t>
            </a:r>
            <a:r>
              <a:rPr lang="en-US" smtClean="0"/>
              <a:t>the policy.</a:t>
            </a:r>
            <a:endParaRPr lang="en-US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Web 2.0 and Community Service</a:t>
            </a:r>
            <a:endParaRPr lang="en-US" dirty="0"/>
          </a:p>
        </p:txBody>
      </p:sp>
      <p:sp>
        <p:nvSpPr>
          <p:cNvPr id="36868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u="sng" smtClean="0"/>
              <a:t>Save Your Bookmarks Online</a:t>
            </a:r>
          </a:p>
          <a:p>
            <a:pPr eaLnBrk="1" hangingPunct="1">
              <a:buFont typeface="Wingdings" pitchFamily="2" charset="2"/>
              <a:buNone/>
            </a:pPr>
            <a:endParaRPr lang="en-US" sz="1000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hlinkClick r:id="rId3"/>
              </a:rPr>
              <a:t>ZooTool </a:t>
            </a:r>
            <a:r>
              <a:rPr lang="en-US" smtClean="0"/>
              <a:t>You can clip images from sites, organize bookmarked sites into packs, then flip through your shots of sites anytime for quick inspiration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hlinkClick r:id="rId4"/>
              </a:rPr>
              <a:t>IKeepBookmarks</a:t>
            </a:r>
            <a:r>
              <a:rPr lang="en-US" smtClean="0"/>
              <a:t>  tool for desktop to make it easy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hlinkClick r:id="rId5"/>
              </a:rPr>
              <a:t>Linkagogo</a:t>
            </a:r>
            <a:r>
              <a:rPr lang="en-US" smtClean="0"/>
              <a:t> tool for desktop to make it easy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hlinkClick r:id="rId6"/>
              </a:rPr>
              <a:t>Diigo  </a:t>
            </a:r>
            <a:r>
              <a:rPr lang="en-US" smtClean="0"/>
              <a:t>annotates URL, archives it (instead of merely saving the address of it), and share both your bookmarks and archived research with others.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hlinkClick r:id="rId7"/>
              </a:rPr>
              <a:t>Livebinder</a:t>
            </a: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Web 2.0 and Community Service</a:t>
            </a:r>
            <a:endParaRPr lang="en-US" dirty="0"/>
          </a:p>
        </p:txBody>
      </p:sp>
      <p:sp>
        <p:nvSpPr>
          <p:cNvPr id="38916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b="1" u="sng" smtClean="0"/>
              <a:t>Temporary &amp; Disposable Email Addys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hlinkClick r:id="rId3"/>
              </a:rPr>
              <a:t>Mailinator</a:t>
            </a: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z="1000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hlinkClick r:id="rId4"/>
              </a:rPr>
              <a:t>Spam Proof Email Generator</a:t>
            </a: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z="1000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hlinkClick r:id="rId5"/>
              </a:rPr>
              <a:t>GuerrillaMail</a:t>
            </a:r>
            <a:r>
              <a:rPr lang="en-US" smtClean="0"/>
              <a:t>  lasts 60 minutes</a:t>
            </a:r>
          </a:p>
          <a:p>
            <a:pPr eaLnBrk="1" hangingPunct="1">
              <a:buFont typeface="Wingdings" pitchFamily="2" charset="2"/>
              <a:buNone/>
            </a:pPr>
            <a:endParaRPr lang="en-US" sz="1000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hlinkClick r:id="rId6"/>
              </a:rPr>
              <a:t>10 Minute Mail </a:t>
            </a:r>
            <a:r>
              <a:rPr lang="en-US" smtClean="0"/>
              <a:t>disappears in 10 minutes</a:t>
            </a:r>
          </a:p>
          <a:p>
            <a:pPr eaLnBrk="1" hangingPunct="1">
              <a:buFont typeface="Wingdings" pitchFamily="2" charset="2"/>
              <a:buNone/>
            </a:pPr>
            <a:endParaRPr lang="en-US" sz="1000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hlinkClick r:id="rId7"/>
              </a:rPr>
              <a:t>Incognito Mail </a:t>
            </a:r>
            <a:r>
              <a:rPr lang="en-US" smtClean="0"/>
              <a:t>lasts 60 minutes</a:t>
            </a:r>
          </a:p>
          <a:p>
            <a:pPr eaLnBrk="1" hangingPunct="1">
              <a:buFont typeface="Wingdings" pitchFamily="2" charset="2"/>
              <a:buNone/>
            </a:pPr>
            <a:endParaRPr lang="en-US" sz="1000" smtClean="0"/>
          </a:p>
          <a:p>
            <a:pPr eaLnBrk="1" hangingPunct="1">
              <a:spcBef>
                <a:spcPct val="0"/>
              </a:spcBef>
            </a:pPr>
            <a:r>
              <a:rPr lang="en-US" sz="1800" smtClean="0">
                <a:hlinkClick r:id="rId8"/>
              </a:rPr>
              <a:t>http://lists.econsultant.com/top-disposable-email-services-websites.html</a:t>
            </a:r>
            <a:r>
              <a:rPr lang="en-US" sz="1800" smtClean="0"/>
              <a:t>  to find more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Web 2.0 and Community Service</a:t>
            </a:r>
            <a:endParaRPr lang="en-US" dirty="0"/>
          </a:p>
        </p:txBody>
      </p:sp>
      <p:sp>
        <p:nvSpPr>
          <p:cNvPr id="4096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b="1" u="sng" smtClean="0"/>
              <a:t>Free Certificate Makers</a:t>
            </a:r>
          </a:p>
          <a:p>
            <a:pPr eaLnBrk="1" hangingPunct="1">
              <a:buFont typeface="Wingdings" pitchFamily="2" charset="2"/>
              <a:buNone/>
            </a:pPr>
            <a:endParaRPr lang="en-US" sz="1200" b="1" u="sng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hlinkClick r:id="rId2"/>
              </a:rPr>
              <a:t>1-2-3 Certificates</a:t>
            </a: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hlinkClick r:id="rId3"/>
              </a:rPr>
              <a:t>Certificate Creator</a:t>
            </a: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hlinkClick r:id="rId4"/>
              </a:rPr>
              <a:t>Certificate Street</a:t>
            </a: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hlinkClick r:id="rId5"/>
              </a:rPr>
              <a:t>Certificate Maker</a:t>
            </a: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Web 2.0 and Community Service</a:t>
            </a:r>
            <a:endParaRPr lang="en-US" dirty="0"/>
          </a:p>
        </p:txBody>
      </p:sp>
      <p:sp>
        <p:nvSpPr>
          <p:cNvPr id="1536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b="1" u="sng" smtClean="0"/>
          </a:p>
          <a:p>
            <a:pPr eaLnBrk="1" hangingPunct="1">
              <a:buFont typeface="Wingdings" pitchFamily="2" charset="2"/>
              <a:buNone/>
            </a:pPr>
            <a:r>
              <a:rPr lang="en-US" b="1" u="sng" smtClean="0"/>
              <a:t>Today’s Agenda:</a:t>
            </a:r>
          </a:p>
          <a:p>
            <a:pPr eaLnBrk="1" hangingPunct="1">
              <a:buFont typeface="Wingdings" pitchFamily="2" charset="2"/>
              <a:buNone/>
            </a:pPr>
            <a:endParaRPr lang="en-US" b="1" u="sng" smtClean="0"/>
          </a:p>
          <a:p>
            <a:pPr eaLnBrk="1" hangingPunct="1"/>
            <a:r>
              <a:rPr lang="en-US" smtClean="0"/>
              <a:t>Free website creators and hosting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Free apps/tools to make your life easier!</a:t>
            </a:r>
          </a:p>
          <a:p>
            <a:pPr eaLnBrk="1" hangingPunct="1">
              <a:buFont typeface="Wingdings" pitchFamily="2" charset="2"/>
              <a:buNone/>
            </a:pPr>
            <a:endParaRPr lang="en-US" b="1" u="sng" smtClean="0"/>
          </a:p>
          <a:p>
            <a:pPr eaLnBrk="1" hangingPunct="1">
              <a:buFont typeface="Wingdings" pitchFamily="2" charset="2"/>
              <a:buNone/>
            </a:pPr>
            <a:endParaRPr lang="en-US" b="1" u="sng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Web 2.0 and Community Service</a:t>
            </a:r>
            <a:endParaRPr lang="en-US" dirty="0"/>
          </a:p>
        </p:txBody>
      </p:sp>
      <p:sp>
        <p:nvSpPr>
          <p:cNvPr id="41988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u="sng" smtClean="0"/>
              <a:t>Alternatives to Google Images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hlinkClick r:id="rId2"/>
              </a:rPr>
              <a:t>4FreePhotos</a:t>
            </a:r>
            <a:r>
              <a:rPr lang="en-US" smtClean="0"/>
              <a:t>  Public Domain and free photos from photographers who were willing to share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hlinkClick r:id="rId3"/>
              </a:rPr>
              <a:t>Free Digital Photos</a:t>
            </a:r>
            <a:r>
              <a:rPr lang="en-US" smtClean="0"/>
              <a:t> free photos and illustrations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hlinkClick r:id="rId4"/>
              </a:rPr>
              <a:t>Public Domain Photos</a:t>
            </a:r>
            <a:r>
              <a:rPr lang="en-US" smtClean="0"/>
              <a:t> 5,000 free photos &amp; 8,000 free clip art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hlinkClick r:id="rId5"/>
              </a:rPr>
              <a:t>World Images</a:t>
            </a:r>
            <a:r>
              <a:rPr lang="en-US" smtClean="0"/>
              <a:t> 80,000 images from California State University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hlinkClick r:id="rId6"/>
              </a:rPr>
              <a:t>WP Clip Art</a:t>
            </a:r>
            <a:r>
              <a:rPr lang="en-US" smtClean="0"/>
              <a:t> photos and clip art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hlinkClick r:id="rId7"/>
              </a:rPr>
              <a:t>25 Places to Find Awesome Stock Photos — Free and Cheap!</a:t>
            </a:r>
            <a:endParaRPr lang="en-US" b="1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Web 2.0 and Community Service</a:t>
            </a:r>
            <a:endParaRPr lang="en-US" dirty="0"/>
          </a:p>
        </p:txBody>
      </p:sp>
      <p:sp>
        <p:nvSpPr>
          <p:cNvPr id="43012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u="sng" smtClean="0"/>
              <a:t>Video Resources</a:t>
            </a:r>
          </a:p>
          <a:p>
            <a:pPr eaLnBrk="1" hangingPunct="1"/>
            <a:r>
              <a:rPr lang="en-US" smtClean="0">
                <a:hlinkClick r:id="rId2"/>
              </a:rPr>
              <a:t>CamStudio  </a:t>
            </a:r>
            <a:r>
              <a:rPr lang="en-US" smtClean="0"/>
              <a:t>Free streaming video software– you  can easily record all your screen and audio activities.</a:t>
            </a:r>
          </a:p>
          <a:p>
            <a:pPr eaLnBrk="1" hangingPunct="1"/>
            <a:r>
              <a:rPr lang="en-US" smtClean="0">
                <a:hlinkClick r:id="rId3"/>
              </a:rPr>
              <a:t>Screenr</a:t>
            </a:r>
            <a:r>
              <a:rPr lang="en-US" smtClean="0"/>
              <a:t> Instant screencasts: Just click record.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>
                <a:hlinkClick r:id="rId4"/>
              </a:rPr>
              <a:t>Memoov</a:t>
            </a:r>
            <a:r>
              <a:rPr lang="en-US" smtClean="0"/>
              <a:t> make free 5 minute animated movie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smtClean="0">
                <a:hlinkClick r:id="rId5"/>
              </a:rPr>
              <a:t>Jaycut</a:t>
            </a:r>
            <a:r>
              <a:rPr lang="en-US" smtClean="0"/>
              <a:t> a spiffy time-line interface, the ability to work with all kinds of video (even Flash FLV files), and great transitions and text options.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Web 2.0 and Community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2200" b="1" u="sng" smtClean="0"/>
              <a:t>Fun Stuff!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200" smtClean="0">
                <a:hlinkClick r:id="rId2"/>
              </a:rPr>
              <a:t>Net Galley </a:t>
            </a:r>
            <a:r>
              <a:rPr lang="en-US" sz="2200" smtClean="0"/>
              <a:t>Free galleys of brand-new books for reviews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200" smtClean="0">
                <a:hlinkClick r:id="rId3"/>
              </a:rPr>
              <a:t>Virtual Tours</a:t>
            </a:r>
            <a:r>
              <a:rPr lang="en-US" sz="2200" smtClean="0"/>
              <a:t> explore 100 cities, famous landmarks and buildings, museums, campuses, and even outer space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200" smtClean="0">
                <a:hlinkClick r:id="rId4"/>
              </a:rPr>
              <a:t>WordItOut</a:t>
            </a:r>
            <a:r>
              <a:rPr lang="en-US" sz="2200" smtClean="0"/>
              <a:t> similar to </a:t>
            </a:r>
            <a:r>
              <a:rPr lang="en-US" sz="2200" smtClean="0">
                <a:hlinkClick r:id="rId5"/>
              </a:rPr>
              <a:t>Wordle </a:t>
            </a:r>
            <a:r>
              <a:rPr lang="en-US" sz="2200" smtClean="0"/>
              <a:t>or </a:t>
            </a:r>
            <a:r>
              <a:rPr lang="en-US" sz="2200" smtClean="0">
                <a:hlinkClick r:id="rId6"/>
              </a:rPr>
              <a:t>Tagxedo</a:t>
            </a:r>
            <a:endParaRPr lang="en-US" sz="2200" smtClean="0"/>
          </a:p>
          <a:p>
            <a:pPr eaLnBrk="1" hangingPunct="1">
              <a:buFont typeface="Wingdings" pitchFamily="2" charset="2"/>
              <a:buNone/>
            </a:pPr>
            <a:r>
              <a:rPr lang="en-US" sz="2200" smtClean="0">
                <a:hlinkClick r:id="rId7"/>
              </a:rPr>
              <a:t>Image Optimizer </a:t>
            </a:r>
            <a:r>
              <a:rPr lang="en-US" sz="2200" smtClean="0"/>
              <a:t>resize, compress and optimize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200" smtClean="0"/>
              <a:t>your image files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200" smtClean="0">
                <a:hlinkClick r:id="rId8"/>
              </a:rPr>
              <a:t>SumoPaint</a:t>
            </a:r>
            <a:endParaRPr lang="en-US" sz="2200" smtClean="0"/>
          </a:p>
          <a:p>
            <a:pPr eaLnBrk="1" hangingPunct="1">
              <a:buFont typeface="Wingdings" pitchFamily="2" charset="2"/>
              <a:buNone/>
            </a:pPr>
            <a:r>
              <a:rPr lang="en-US" sz="2200" smtClean="0">
                <a:hlinkClick r:id="rId9"/>
              </a:rPr>
              <a:t>Nature Sound Mixer</a:t>
            </a:r>
            <a:endParaRPr lang="en-US" sz="2200" smtClean="0"/>
          </a:p>
          <a:p>
            <a:pPr eaLnBrk="1" hangingPunct="1">
              <a:buFont typeface="Wingdings" pitchFamily="2" charset="2"/>
              <a:buNone/>
            </a:pPr>
            <a:r>
              <a:rPr lang="en-US" sz="2200" smtClean="0">
                <a:hlinkClick r:id="rId10"/>
              </a:rPr>
              <a:t>Big Huge Labs </a:t>
            </a:r>
            <a:r>
              <a:rPr lang="en-US" sz="2200" smtClean="0"/>
              <a:t>Do fun stuff with your digital photos!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hlinkClick r:id="rId11"/>
              </a:rPr>
              <a:t>Fat Paint </a:t>
            </a:r>
            <a:r>
              <a:rPr lang="en-US" smtClean="0"/>
              <a:t>free graphic design software and image editor.  Paint and draw online.</a:t>
            </a:r>
          </a:p>
          <a:p>
            <a:pPr eaLnBrk="1" hangingPunct="1">
              <a:buFont typeface="Wingdings" pitchFamily="2" charset="2"/>
              <a:buNone/>
            </a:pPr>
            <a:endParaRPr lang="en-US" sz="220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Web 2.0 and Community Service</a:t>
            </a:r>
            <a:endParaRPr lang="en-US" dirty="0"/>
          </a:p>
        </p:txBody>
      </p:sp>
      <p:sp>
        <p:nvSpPr>
          <p:cNvPr id="45060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u="sng" smtClean="0"/>
              <a:t>Miscellaneous– Part I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hlinkClick r:id="rId2"/>
              </a:rPr>
              <a:t>DisposableWebPage</a:t>
            </a:r>
            <a:r>
              <a:rPr lang="en-US" sz="2000" smtClean="0"/>
              <a:t>  is a site where you can create a disposable page with any content you want and share it with others. Each page has a count down clock that you can start from anywhere. When the time finishes, the page stays for two more weeks before it is deleted forever.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hlinkClick r:id="rId3"/>
              </a:rPr>
              <a:t>Reverse Image Searching </a:t>
            </a:r>
            <a:r>
              <a:rPr lang="en-US" sz="2000" smtClean="0"/>
              <a:t> upload the image and TinEye will list all of the pages on which that certain image has been posted.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hlinkClick r:id="rId4"/>
              </a:rPr>
              <a:t>Read the Words</a:t>
            </a:r>
            <a:r>
              <a:rPr lang="en-US" sz="2000" smtClean="0"/>
              <a:t> write, copy and paste text, upload a document, or type in a URL.  15 voices. Can listen online, download an mp3 file for use offline, or embed your speech file elsewhere online.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Web 2.0 and Community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u="sng" smtClean="0"/>
              <a:t>Miscellaneous– Part II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hlinkClick r:id="rId2"/>
              </a:rPr>
              <a:t>Wayback Machine</a:t>
            </a:r>
            <a:r>
              <a:rPr lang="en-US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hlinkClick r:id="rId3"/>
              </a:rPr>
              <a:t>Woolfram Alpha</a:t>
            </a:r>
            <a:r>
              <a:rPr lang="en-US" smtClean="0"/>
              <a:t> do math; instantly get facts, calculators, unit conversions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hlinkClick r:id="rId4"/>
              </a:rPr>
              <a:t>LogMeIn </a:t>
            </a:r>
            <a:r>
              <a:rPr lang="en-US" smtClean="0"/>
              <a:t>Free offers basic remote control which allows you to open files, check your email, run programs, and run system diagnostics. Download software.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hlinkClick r:id="rId5"/>
              </a:rPr>
              <a:t>Inflation Calculator</a:t>
            </a:r>
            <a:r>
              <a:rPr lang="en-US" smtClean="0"/>
              <a:t> from 1666 to 2011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hlinkClick r:id="rId6"/>
              </a:rPr>
              <a:t>Text Finder</a:t>
            </a:r>
            <a:r>
              <a:rPr lang="en-US" smtClean="0"/>
              <a:t> "Line Break Removal Tool", put text in alphabetical order, remove white space or tabs, change to text to uppercase or lower case, capitalize sentences, plus online HTML tools.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Web 2.0 and Community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b="1" u="sng" dirty="0" smtClean="0"/>
              <a:t>References &amp; Resources I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i="1" dirty="0" smtClean="0"/>
              <a:t>8 of the Best Online Backup Services for Linux. </a:t>
            </a:r>
            <a:r>
              <a:rPr lang="en-US" i="1" dirty="0" err="1" smtClean="0"/>
              <a:t>Auza</a:t>
            </a:r>
            <a:r>
              <a:rPr lang="en-US" i="1" dirty="0" smtClean="0"/>
              <a:t>, Jun. </a:t>
            </a:r>
            <a:r>
              <a:rPr lang="en-US" dirty="0" smtClean="0"/>
              <a:t>22 Jul 2011. Tech Source &lt;</a:t>
            </a:r>
            <a:r>
              <a:rPr lang="en-US" u="sng" dirty="0" smtClean="0">
                <a:hlinkClick r:id="rId2"/>
              </a:rPr>
              <a:t>http://www.junauza.com/2010/06/8-of-best-online-backup-services-for.html</a:t>
            </a:r>
            <a:r>
              <a:rPr lang="en-US" dirty="0" smtClean="0"/>
              <a:t> &gt;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"40+ Temporary &amp; Disposable Email Services, Quickies!." </a:t>
            </a:r>
            <a:r>
              <a:rPr lang="en-US" i="1" dirty="0" smtClean="0"/>
              <a:t>To the PC</a:t>
            </a:r>
            <a:r>
              <a:rPr lang="en-US" dirty="0" smtClean="0"/>
              <a:t>. </a:t>
            </a:r>
            <a:r>
              <a:rPr lang="en-US" dirty="0" err="1" smtClean="0"/>
              <a:t>N.p</a:t>
            </a:r>
            <a:r>
              <a:rPr lang="en-US" dirty="0" smtClean="0"/>
              <a:t>., 105 Apr 2008. Web. 24 Jul 2011. &lt;http://www.tothepc.com/archives/40-temporary-disposable-email-services-quickies/&gt;.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Baker, Daniela. "How to Use QR Codes to Promote Your Business." </a:t>
            </a:r>
            <a:r>
              <a:rPr lang="en-US" i="1" dirty="0" smtClean="0"/>
              <a:t>Social Media Today</a:t>
            </a:r>
            <a:r>
              <a:rPr lang="en-US" dirty="0" smtClean="0"/>
              <a:t>. </a:t>
            </a:r>
            <a:r>
              <a:rPr lang="en-US" dirty="0" err="1" smtClean="0"/>
              <a:t>N.p</a:t>
            </a:r>
            <a:r>
              <a:rPr lang="en-US" dirty="0" smtClean="0"/>
              <a:t>., 13 Jun 2011. Web. 24 Jul 2011. &lt;http://socialmediatoday.com/daniela-baker/305969/how-use-qr-codes-promote-your-business&gt;.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b="1" u="sng" dirty="0" smtClean="0"/>
              <a:t> </a:t>
            </a:r>
            <a:endParaRPr lang="en-US" sz="1800" b="1" u="sng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Web 2.0 and Community Service</a:t>
            </a:r>
            <a:endParaRPr lang="en-US" dirty="0"/>
          </a:p>
        </p:txBody>
      </p:sp>
      <p:sp>
        <p:nvSpPr>
          <p:cNvPr id="48132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u="sng" smtClean="0"/>
              <a:t>References &amp; Resources II</a:t>
            </a:r>
            <a:endParaRPr lang="en-US" sz="1800" b="1" u="sng" smtClean="0"/>
          </a:p>
          <a:p>
            <a:pPr eaLnBrk="1" hangingPunct="1"/>
            <a:r>
              <a:rPr lang="en-US" smtClean="0"/>
              <a:t>Chan, Min Li, Fritz Holznagel, and Michael Krantz. "20 Things I Learned About Browsers and the Web." Google, 2010. Web. 22 Jul 2011. &lt;http://www.20thingsilearned.com/en-US/&gt;. </a:t>
            </a:r>
          </a:p>
          <a:p>
            <a:pPr eaLnBrk="1" hangingPunct="1"/>
            <a:r>
              <a:rPr lang="en-US" smtClean="0"/>
              <a:t>"Cloud computing." </a:t>
            </a:r>
            <a:r>
              <a:rPr lang="en-US" i="1" smtClean="0"/>
              <a:t>Wikipedia</a:t>
            </a:r>
            <a:r>
              <a:rPr lang="en-US" smtClean="0"/>
              <a:t>. 2011. Web. &lt;http://en.wikipedia.org/wiki/Cloud_computing&gt;.</a:t>
            </a:r>
          </a:p>
          <a:p>
            <a:pPr eaLnBrk="1" hangingPunct="1"/>
            <a:r>
              <a:rPr lang="en-US" smtClean="0"/>
              <a:t>Fitzppatrick, Jason. "Five Best Bookmark Management Tools." </a:t>
            </a:r>
            <a:r>
              <a:rPr lang="en-US" i="1" smtClean="0"/>
              <a:t>Lifehackers</a:t>
            </a:r>
            <a:r>
              <a:rPr lang="en-US" smtClean="0"/>
              <a:t>. 15 May 2010. Web. 23 Jul 2011. &lt;http://lifehacker.com/5540019/five-best-bookmark-management-tools&gt;.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Web 2.0 and Community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b="1" u="sng" dirty="0" smtClean="0"/>
              <a:t>References &amp; Resources III</a:t>
            </a:r>
            <a:endParaRPr lang="en-US" sz="1800" b="1" u="sng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Griffith, Eric. "The Best Free Web Apps of 2011." </a:t>
            </a:r>
            <a:r>
              <a:rPr lang="en-US" i="1" dirty="0" smtClean="0"/>
              <a:t>PC Magazine</a:t>
            </a:r>
            <a:r>
              <a:rPr lang="en-US" dirty="0" smtClean="0"/>
              <a:t>. </a:t>
            </a:r>
            <a:r>
              <a:rPr lang="en-US" dirty="0" err="1" smtClean="0"/>
              <a:t>N.p</a:t>
            </a:r>
            <a:r>
              <a:rPr lang="en-US" dirty="0" smtClean="0"/>
              <a:t>., 13 Jul 2011. Web. 22 Jul 2011. &lt;http://www.pcmag.com/article2/0,2817,2388384,00.asp&gt;.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err="1" smtClean="0"/>
              <a:t>Guay</a:t>
            </a:r>
            <a:r>
              <a:rPr lang="en-US" dirty="0" smtClean="0"/>
              <a:t>, Stephen . "100 Web Apps to Rule Them All." </a:t>
            </a:r>
            <a:r>
              <a:rPr lang="en-US" i="1" dirty="0" smtClean="0"/>
              <a:t>App Storm</a:t>
            </a:r>
            <a:r>
              <a:rPr lang="en-US" dirty="0" smtClean="0"/>
              <a:t>. </a:t>
            </a:r>
            <a:r>
              <a:rPr lang="en-US" dirty="0" err="1" smtClean="0"/>
              <a:t>N.p</a:t>
            </a:r>
            <a:r>
              <a:rPr lang="en-US" dirty="0" smtClean="0"/>
              <a:t>., 31 May 2011. Web. 23 Jul 2011. &lt;http://web.appstorm.net/roundups/100-web-apps-to-rule-them-all/&gt;.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smtClean="0"/>
              <a:t>Hamilton, Charles. "QR Codes 101: Make Links to Your Website from Anywhere." </a:t>
            </a:r>
            <a:r>
              <a:rPr lang="en-US" i="1" dirty="0" err="1" smtClean="0"/>
              <a:t>Gigaom</a:t>
            </a:r>
            <a:r>
              <a:rPr lang="en-US" dirty="0" smtClean="0"/>
              <a:t>. 04 Jan 2011. Web. 24 Jul 2011. &lt;http://gigaom.com/collaboration/qr-codes-101-make-links-to-your-website-from-anywhere/&gt;.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Web 2.0 and Community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b="1" u="sng" dirty="0" smtClean="0"/>
              <a:t>References &amp; Resources IV</a:t>
            </a:r>
            <a:endParaRPr lang="en-US" sz="1800" b="1" u="sng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dirty="0" err="1" smtClean="0"/>
              <a:t>Karaoğlu</a:t>
            </a:r>
            <a:r>
              <a:rPr lang="en-US" dirty="0" smtClean="0"/>
              <a:t>, </a:t>
            </a:r>
            <a:r>
              <a:rPr lang="en-US" dirty="0" err="1" smtClean="0"/>
              <a:t>Özge</a:t>
            </a:r>
            <a:r>
              <a:rPr lang="en-US" dirty="0" smtClean="0"/>
              <a:t>. "A-Z Web </a:t>
            </a:r>
            <a:r>
              <a:rPr lang="en-US" dirty="0" err="1" smtClean="0"/>
              <a:t>tools:A+B</a:t>
            </a:r>
            <a:r>
              <a:rPr lang="en-US" dirty="0" smtClean="0"/>
              <a:t>." </a:t>
            </a:r>
            <a:r>
              <a:rPr lang="en-US" i="1" dirty="0" smtClean="0"/>
              <a:t>TL Advisor Blog </a:t>
            </a:r>
            <a:r>
              <a:rPr lang="en-US" dirty="0" smtClean="0"/>
              <a:t>. Tech Learning, 22 Jan 2011. Web. 24 Jul 2011. &lt;http://www.techlearning.com/blogs/35972&gt;.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err="1" smtClean="0"/>
              <a:t>Karaoğlu</a:t>
            </a:r>
            <a:r>
              <a:rPr lang="en-US" dirty="0" smtClean="0"/>
              <a:t>, </a:t>
            </a:r>
            <a:r>
              <a:rPr lang="en-US" dirty="0" err="1" smtClean="0"/>
              <a:t>Özge</a:t>
            </a:r>
            <a:r>
              <a:rPr lang="en-US" dirty="0" smtClean="0"/>
              <a:t>. "A-Z Web </a:t>
            </a:r>
            <a:r>
              <a:rPr lang="en-US" dirty="0" err="1" smtClean="0"/>
              <a:t>tools:C+D</a:t>
            </a:r>
            <a:r>
              <a:rPr lang="en-US" dirty="0" smtClean="0"/>
              <a:t>." </a:t>
            </a:r>
            <a:r>
              <a:rPr lang="en-US" i="1" dirty="0" smtClean="0"/>
              <a:t>TL Advisor Blog </a:t>
            </a:r>
            <a:r>
              <a:rPr lang="en-US" dirty="0" smtClean="0"/>
              <a:t>. Tech Learning, 02 Mar 2011. Web. 03 Mar 2011. </a:t>
            </a:r>
            <a:r>
              <a:rPr lang="en-US" u="sng" dirty="0" smtClean="0">
                <a:hlinkClick r:id="rId2"/>
              </a:rPr>
              <a:t>http://www.techlearning.com/blogs/37254</a:t>
            </a:r>
            <a:r>
              <a:rPr lang="en-US" dirty="0" smtClean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 err="1" smtClean="0"/>
              <a:t>Lyne</a:t>
            </a:r>
            <a:r>
              <a:rPr lang="en-US" dirty="0" smtClean="0"/>
              <a:t>, Mark. "What is a QR code and why do you need one?." </a:t>
            </a:r>
            <a:r>
              <a:rPr lang="en-US" i="1" dirty="0" smtClean="0"/>
              <a:t>Search Engine Land</a:t>
            </a:r>
            <a:r>
              <a:rPr lang="en-US" dirty="0" smtClean="0"/>
              <a:t>. </a:t>
            </a:r>
            <a:r>
              <a:rPr lang="en-US" dirty="0" err="1" smtClean="0"/>
              <a:t>N.p</a:t>
            </a:r>
            <a:r>
              <a:rPr lang="en-US" dirty="0" smtClean="0"/>
              <a:t>., 15 Oct 2009. Web. 03 Mar 2011. &lt;http://searchengineland.com/what-is-a-qr-code-and-why-do-you-need-one-27588&gt;.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Web 2.0 and Community Service</a:t>
            </a:r>
            <a:endParaRPr lang="en-US" dirty="0"/>
          </a:p>
        </p:txBody>
      </p:sp>
      <p:sp>
        <p:nvSpPr>
          <p:cNvPr id="17412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What is wrong with these sites?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smtClean="0">
                <a:hlinkClick r:id="rId3"/>
              </a:rPr>
              <a:t>http://www.theworldsworstwebsiteever.com/</a:t>
            </a:r>
            <a:r>
              <a:rPr lang="en-US" smtClean="0"/>
              <a:t> </a:t>
            </a:r>
          </a:p>
          <a:p>
            <a:pPr eaLnBrk="1" hangingPunct="1"/>
            <a:r>
              <a:rPr lang="en-US" smtClean="0">
                <a:hlinkClick r:id="rId4"/>
              </a:rPr>
              <a:t>http://www.angelfire.com/super/badwebs/</a:t>
            </a:r>
            <a:r>
              <a:rPr lang="en-US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These sites list or show examples of a majority of the mistakes that web designers make and that you should </a:t>
            </a:r>
            <a:r>
              <a:rPr lang="en-US" b="1" u="sng" smtClean="0"/>
              <a:t>avoid!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Web 2.0 and Community Service</a:t>
            </a:r>
            <a:endParaRPr lang="en-US" dirty="0"/>
          </a:p>
        </p:txBody>
      </p:sp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1676400" y="4800600"/>
            <a:ext cx="5029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>
                <a:latin typeface="Century Schoolbook" pitchFamily="18" charset="0"/>
              </a:rPr>
              <a:t>What is the “cloud”?</a:t>
            </a:r>
          </a:p>
        </p:txBody>
      </p:sp>
      <p:sp>
        <p:nvSpPr>
          <p:cNvPr id="6" name="Cloud"/>
          <p:cNvSpPr>
            <a:spLocks noChangeAspect="1" noEditPoints="1" noChangeArrowheads="1"/>
          </p:cNvSpPr>
          <p:nvPr/>
        </p:nvSpPr>
        <p:spPr bwMode="auto">
          <a:xfrm>
            <a:off x="2667000" y="2057400"/>
            <a:ext cx="3184525" cy="213360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Web 2.0 and Community Service</a:t>
            </a:r>
            <a:endParaRPr lang="en-US" dirty="0"/>
          </a:p>
        </p:txBody>
      </p:sp>
      <p:sp>
        <p:nvSpPr>
          <p:cNvPr id="2048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3200" smtClean="0"/>
              <a:t> You are in the “cloud”, if you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sz="3200" smtClean="0"/>
          </a:p>
          <a:p>
            <a:pPr algn="ctr" eaLnBrk="1" hangingPunct="1">
              <a:buFont typeface="Wingdings" pitchFamily="2" charset="2"/>
              <a:buNone/>
            </a:pPr>
            <a:endParaRPr lang="en-US" sz="3200" smtClean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 t="6667" b="7692"/>
          <a:stretch>
            <a:fillRect/>
          </a:stretch>
        </p:blipFill>
        <p:spPr bwMode="auto">
          <a:xfrm>
            <a:off x="838200" y="2438400"/>
            <a:ext cx="6934200" cy="3886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Web 2.0 and Community Service</a:t>
            </a:r>
            <a:endParaRPr lang="en-US" dirty="0"/>
          </a:p>
        </p:txBody>
      </p:sp>
      <p:pic>
        <p:nvPicPr>
          <p:cNvPr id="21508" name="Content Placeholder 3" descr="Cloud_applications.jpe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85800" y="1752600"/>
            <a:ext cx="6908800" cy="4013200"/>
          </a:xfrm>
        </p:spPr>
      </p:pic>
      <p:sp>
        <p:nvSpPr>
          <p:cNvPr id="21509" name="TextBox 4"/>
          <p:cNvSpPr txBox="1">
            <a:spLocks noChangeArrowheads="1"/>
          </p:cNvSpPr>
          <p:nvPr/>
        </p:nvSpPr>
        <p:spPr bwMode="auto">
          <a:xfrm>
            <a:off x="4572000" y="6019800"/>
            <a:ext cx="3200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1000">
                <a:latin typeface="Century Schoolbook" pitchFamily="18" charset="0"/>
              </a:rPr>
              <a:t>&lt;http://en.wikipedia.org/wiki/Cloud_computing&gt;. </a:t>
            </a:r>
          </a:p>
          <a:p>
            <a:endParaRPr lang="en-US">
              <a:latin typeface="Century Schoolbook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Web 2.0 and Community Service</a:t>
            </a:r>
            <a:endParaRPr lang="en-US" dirty="0"/>
          </a:p>
        </p:txBody>
      </p:sp>
      <p:sp>
        <p:nvSpPr>
          <p:cNvPr id="22532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en-US" smtClean="0"/>
          </a:p>
          <a:p>
            <a:pPr algn="ctr" eaLnBrk="1" hangingPunct="1">
              <a:buFont typeface="Wingdings" pitchFamily="2" charset="2"/>
              <a:buNone/>
            </a:pPr>
            <a:endParaRPr lang="en-US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sz="3600" smtClean="0"/>
              <a:t>What can you do online that you can’t do offline?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sz="3600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sz="3600" smtClean="0"/>
              <a:t>Everything– and more!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Web 2.0 and Community Service</a:t>
            </a:r>
            <a:endParaRPr lang="en-US" dirty="0"/>
          </a:p>
        </p:txBody>
      </p:sp>
      <p:sp>
        <p:nvSpPr>
          <p:cNvPr id="23556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Researchers have found that for visual appeal &amp; serious readability, the following colors are preferred:</a:t>
            </a:r>
          </a:p>
          <a:p>
            <a:pPr eaLnBrk="1" hangingPunct="1">
              <a:buFont typeface="Wingdings" pitchFamily="2" charset="2"/>
              <a:buNone/>
            </a:pPr>
            <a:endParaRPr lang="en-US" sz="1100" smtClean="0"/>
          </a:p>
          <a:p>
            <a:pPr lvl="1" eaLnBrk="1" hangingPunct="1"/>
            <a:r>
              <a:rPr lang="en-US" sz="1900" smtClean="0"/>
              <a:t>White Background</a:t>
            </a:r>
          </a:p>
          <a:p>
            <a:pPr lvl="1" eaLnBrk="1" hangingPunct="1"/>
            <a:r>
              <a:rPr lang="en-US" sz="1900" smtClean="0"/>
              <a:t>Black Text</a:t>
            </a:r>
          </a:p>
          <a:p>
            <a:pPr lvl="1" eaLnBrk="1" hangingPunct="1">
              <a:buFont typeface="Wingdings 2" pitchFamily="18" charset="2"/>
              <a:buNone/>
            </a:pPr>
            <a:endParaRPr lang="en-US" sz="1900" smtClean="0"/>
          </a:p>
          <a:p>
            <a:pPr eaLnBrk="1" hangingPunct="1"/>
            <a:r>
              <a:rPr lang="en-US" smtClean="0"/>
              <a:t>You can use other colors, but light background with a dark font is preferable. 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Web 2.0 and Community Service</a:t>
            </a:r>
            <a:endParaRPr lang="en-US" dirty="0"/>
          </a:p>
        </p:txBody>
      </p:sp>
      <p:sp>
        <p:nvSpPr>
          <p:cNvPr id="24580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mtClean="0"/>
              <a:t>Use the same font, size, color, and page layout throughout your site.</a:t>
            </a:r>
          </a:p>
          <a:p>
            <a:pPr lvl="1" eaLnBrk="1" hangingPunct="1">
              <a:buFont typeface="Arial" charset="0"/>
              <a:buChar char="–"/>
            </a:pPr>
            <a:r>
              <a:rPr lang="en-US" smtClean="0"/>
              <a:t>Consistency is important.</a:t>
            </a:r>
          </a:p>
          <a:p>
            <a:pPr lvl="2" eaLnBrk="1" hangingPunct="1">
              <a:buFont typeface="Arial" charset="0"/>
              <a:buChar char="•"/>
            </a:pPr>
            <a:r>
              <a:rPr lang="en-US" sz="1800" smtClean="0"/>
              <a:t>Helps readability</a:t>
            </a:r>
          </a:p>
          <a:p>
            <a:pPr lvl="2" eaLnBrk="1" hangingPunct="1">
              <a:buFont typeface="Arial" charset="0"/>
              <a:buChar char="•"/>
            </a:pPr>
            <a:r>
              <a:rPr lang="en-US" sz="1800" smtClean="0"/>
              <a:t>Readers know what to expect.</a:t>
            </a:r>
          </a:p>
          <a:p>
            <a:pPr lvl="1" eaLnBrk="1" hangingPunct="1">
              <a:buFont typeface="Arial" charset="0"/>
              <a:buChar char="–"/>
            </a:pPr>
            <a:r>
              <a:rPr lang="en-US" smtClean="0"/>
              <a:t>Avoid using Fancy Fonts.</a:t>
            </a:r>
          </a:p>
          <a:p>
            <a:pPr lvl="1" eaLnBrk="1" hangingPunct="1">
              <a:buFont typeface="Arial" charset="0"/>
              <a:buChar char="–"/>
            </a:pPr>
            <a:r>
              <a:rPr lang="en-US" smtClean="0"/>
              <a:t>Use commonly found fonts such as</a:t>
            </a:r>
          </a:p>
          <a:p>
            <a:pPr lvl="2" eaLnBrk="1" hangingPunct="1">
              <a:buFont typeface="Arial" charset="0"/>
              <a:buChar char="•"/>
            </a:pPr>
            <a:r>
              <a:rPr lang="en-US" sz="1800" smtClean="0">
                <a:latin typeface="Times New Roman" pitchFamily="18" charset="0"/>
                <a:cs typeface="Times New Roman" pitchFamily="18" charset="0"/>
              </a:rPr>
              <a:t>Times New Roman</a:t>
            </a:r>
          </a:p>
          <a:p>
            <a:pPr lvl="2" eaLnBrk="1" hangingPunct="1">
              <a:buFont typeface="Arial" charset="0"/>
              <a:buChar char="•"/>
            </a:pPr>
            <a:r>
              <a:rPr lang="en-US" sz="1800" smtClean="0">
                <a:cs typeface="Times New Roman" pitchFamily="18" charset="0"/>
              </a:rPr>
              <a:t>Arial</a:t>
            </a:r>
          </a:p>
          <a:p>
            <a:pPr lvl="2" eaLnBrk="1" hangingPunct="1">
              <a:buFont typeface="Arial" charset="0"/>
              <a:buChar char="•"/>
            </a:pPr>
            <a:r>
              <a:rPr lang="en-US" sz="1800" smtClean="0">
                <a:latin typeface="Verdana" pitchFamily="34" charset="0"/>
                <a:ea typeface="Verdana" pitchFamily="34" charset="0"/>
                <a:cs typeface="Verdana" pitchFamily="34" charset="0"/>
              </a:rPr>
              <a:t>Veranda</a:t>
            </a:r>
          </a:p>
          <a:p>
            <a:pPr lvl="2" eaLnBrk="1" hangingPunct="1">
              <a:buFont typeface="Arial" charset="0"/>
              <a:buChar char="•"/>
            </a:pPr>
            <a:r>
              <a:rPr lang="en-US" sz="1800" smtClean="0">
                <a:latin typeface="Comic Sans MS" pitchFamily="66" charset="0"/>
              </a:rPr>
              <a:t>Comic Sans</a:t>
            </a:r>
          </a:p>
          <a:p>
            <a:pPr lvl="2" eaLnBrk="1" hangingPunct="1">
              <a:buFont typeface="Arial" charset="0"/>
              <a:buChar char="•"/>
            </a:pPr>
            <a:r>
              <a:rPr lang="en-US" sz="1800" smtClean="0">
                <a:latin typeface="Bookman Old Style" pitchFamily="18" charset="0"/>
              </a:rPr>
              <a:t>Bookman Old Style</a:t>
            </a:r>
          </a:p>
          <a:p>
            <a:pPr lvl="2" eaLnBrk="1" hangingPunct="1">
              <a:buFont typeface="Arial" charset="0"/>
              <a:buChar char="•"/>
            </a:pPr>
            <a:r>
              <a:rPr lang="en-US" sz="1800" smtClean="0">
                <a:latin typeface="Tahoma" pitchFamily="34" charset="0"/>
                <a:cs typeface="Tahoma" pitchFamily="34" charset="0"/>
              </a:rPr>
              <a:t>Tahoma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389</TotalTime>
  <Words>1803</Words>
  <Application>Microsoft Office PowerPoint</Application>
  <PresentationFormat>On-screen Show (4:3)</PresentationFormat>
  <Paragraphs>217</Paragraphs>
  <Slides>28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Oriel</vt:lpstr>
      <vt:lpstr>Web 2.0 and Community Service  -- Part II</vt:lpstr>
      <vt:lpstr>Web 2.0 and Community Service</vt:lpstr>
      <vt:lpstr>Web 2.0 and Community Service</vt:lpstr>
      <vt:lpstr>Web 2.0 and Community Service</vt:lpstr>
      <vt:lpstr>Web 2.0 and Community Service</vt:lpstr>
      <vt:lpstr>Web 2.0 and Community Service</vt:lpstr>
      <vt:lpstr>Web 2.0 and Community Service</vt:lpstr>
      <vt:lpstr>Web 2.0 and Community Service</vt:lpstr>
      <vt:lpstr>Web 2.0 and Community Service</vt:lpstr>
      <vt:lpstr>Web 2.0 and Community Service</vt:lpstr>
      <vt:lpstr>Web 2.0 and Community Service</vt:lpstr>
      <vt:lpstr>Web 2.0 and Community Service</vt:lpstr>
      <vt:lpstr>Web 2.0 and Community Service</vt:lpstr>
      <vt:lpstr>Web 2.0 and Community Service</vt:lpstr>
      <vt:lpstr>Web 2.0 and Community Service</vt:lpstr>
      <vt:lpstr>Web 2.0 and Community Service</vt:lpstr>
      <vt:lpstr>Web 2.0 and Community Service</vt:lpstr>
      <vt:lpstr>Web 2.0 and Community Service</vt:lpstr>
      <vt:lpstr>Web 2.0 and Community Service</vt:lpstr>
      <vt:lpstr>Web 2.0 and Community Service</vt:lpstr>
      <vt:lpstr>Web 2.0 and Community Service</vt:lpstr>
      <vt:lpstr>Web 2.0 and Community Service</vt:lpstr>
      <vt:lpstr>Web 2.0 and Community Service</vt:lpstr>
      <vt:lpstr>Web 2.0 and Community Service</vt:lpstr>
      <vt:lpstr>Web 2.0 and Community Service</vt:lpstr>
      <vt:lpstr>Web 2.0 and Community Service</vt:lpstr>
      <vt:lpstr>Web 2.0 and Community Service</vt:lpstr>
      <vt:lpstr>Web 2.0 and Community Service</vt:lpstr>
    </vt:vector>
  </TitlesOfParts>
  <Company>Mobile-Latham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2.0 and Community Service  -- Part II</dc:title>
  <dc:creator>Linda Devore</dc:creator>
  <cp:lastModifiedBy>riv</cp:lastModifiedBy>
  <cp:revision>43</cp:revision>
  <dcterms:created xsi:type="dcterms:W3CDTF">2011-07-24T18:44:46Z</dcterms:created>
  <dcterms:modified xsi:type="dcterms:W3CDTF">2012-08-16T18:06:10Z</dcterms:modified>
</cp:coreProperties>
</file>