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61" r:id="rId3"/>
    <p:sldId id="257" r:id="rId4"/>
    <p:sldId id="258" r:id="rId5"/>
    <p:sldId id="259" r:id="rId6"/>
    <p:sldId id="260" r:id="rId7"/>
    <p:sldId id="278" r:id="rId8"/>
    <p:sldId id="262" r:id="rId9"/>
    <p:sldId id="263" r:id="rId10"/>
    <p:sldId id="264" r:id="rId11"/>
    <p:sldId id="265" r:id="rId12"/>
    <p:sldId id="284" r:id="rId13"/>
    <p:sldId id="266" r:id="rId14"/>
    <p:sldId id="267" r:id="rId15"/>
    <p:sldId id="268" r:id="rId16"/>
    <p:sldId id="269" r:id="rId17"/>
    <p:sldId id="270" r:id="rId18"/>
    <p:sldId id="271" r:id="rId19"/>
    <p:sldId id="272" r:id="rId20"/>
    <p:sldId id="273" r:id="rId21"/>
    <p:sldId id="275" r:id="rId22"/>
    <p:sldId id="276" r:id="rId23"/>
    <p:sldId id="277" r:id="rId24"/>
    <p:sldId id="279" r:id="rId25"/>
    <p:sldId id="280" r:id="rId26"/>
    <p:sldId id="281" r:id="rId27"/>
    <p:sldId id="282" r:id="rId28"/>
    <p:sldId id="290" r:id="rId29"/>
    <p:sldId id="291" r:id="rId30"/>
    <p:sldId id="289" r:id="rId31"/>
    <p:sldId id="285" r:id="rId32"/>
    <p:sldId id="286" r:id="rId33"/>
    <p:sldId id="287" r:id="rId34"/>
    <p:sldId id="28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3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2E0306-0A64-4B5E-A574-4D53B89148C0}" type="datetimeFigureOut">
              <a:rPr lang="en-US" smtClean="0"/>
              <a:t>4/14/2014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60A11A-5121-4D8B-81E6-14AE541E1206}" type="slidenum">
              <a:rPr lang="en-US" smtClean="0"/>
              <a:t>‹#›</a:t>
            </a:fld>
            <a:endParaRPr lang="en-US"/>
          </a:p>
        </p:txBody>
      </p:sp>
    </p:spTree>
    <p:extLst>
      <p:ext uri="{BB962C8B-B14F-4D97-AF65-F5344CB8AC3E}">
        <p14:creationId xmlns:p14="http://schemas.microsoft.com/office/powerpoint/2010/main" val="2303734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D60A11A-5121-4D8B-81E6-14AE541E1206}" type="slidenum">
              <a:rPr lang="en-US" smtClean="0"/>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D9A182E-D95A-4331-AB22-575AE8CD2F9F}" type="datetimeFigureOut">
              <a:rPr lang="en-US" smtClean="0"/>
              <a:pPr/>
              <a:t>4/14/2014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4BB6E9E-A7A7-41F0-8C57-304E3FE683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9A182E-D95A-4331-AB22-575AE8CD2F9F}" type="datetimeFigureOut">
              <a:rPr lang="en-US" smtClean="0"/>
              <a:pPr/>
              <a:t>4/14/2014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BB6E9E-A7A7-41F0-8C57-304E3FE683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9A182E-D95A-4331-AB22-575AE8CD2F9F}" type="datetimeFigureOut">
              <a:rPr lang="en-US" smtClean="0"/>
              <a:pPr/>
              <a:t>4/14/2014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BB6E9E-A7A7-41F0-8C57-304E3FE683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9A182E-D95A-4331-AB22-575AE8CD2F9F}" type="datetimeFigureOut">
              <a:rPr lang="en-US" smtClean="0"/>
              <a:pPr/>
              <a:t>4/14/2014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BB6E9E-A7A7-41F0-8C57-304E3FE6836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D9A182E-D95A-4331-AB22-575AE8CD2F9F}" type="datetimeFigureOut">
              <a:rPr lang="en-US" smtClean="0"/>
              <a:pPr/>
              <a:t>4/14/2014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BB6E9E-A7A7-41F0-8C57-304E3FE6836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9A182E-D95A-4331-AB22-575AE8CD2F9F}" type="datetimeFigureOut">
              <a:rPr lang="en-US" smtClean="0"/>
              <a:pPr/>
              <a:t>4/14/2014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BB6E9E-A7A7-41F0-8C57-304E3FE6836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D9A182E-D95A-4331-AB22-575AE8CD2F9F}" type="datetimeFigureOut">
              <a:rPr lang="en-US" smtClean="0"/>
              <a:pPr/>
              <a:t>4/14/2014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4BB6E9E-A7A7-41F0-8C57-304E3FE6836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D9A182E-D95A-4331-AB22-575AE8CD2F9F}" type="datetimeFigureOut">
              <a:rPr lang="en-US" smtClean="0"/>
              <a:pPr/>
              <a:t>4/14/2014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4BB6E9E-A7A7-41F0-8C57-304E3FE6836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D9A182E-D95A-4331-AB22-575AE8CD2F9F}" type="datetimeFigureOut">
              <a:rPr lang="en-US" smtClean="0"/>
              <a:pPr/>
              <a:t>4/14/2014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4BB6E9E-A7A7-41F0-8C57-304E3FE683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D9A182E-D95A-4331-AB22-575AE8CD2F9F}" type="datetimeFigureOut">
              <a:rPr lang="en-US" smtClean="0"/>
              <a:pPr/>
              <a:t>4/14/2014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BB6E9E-A7A7-41F0-8C57-304E3FE6836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D9A182E-D95A-4331-AB22-575AE8CD2F9F}" type="datetimeFigureOut">
              <a:rPr lang="en-US" smtClean="0"/>
              <a:pPr/>
              <a:t>4/14/2014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4BB6E9E-A7A7-41F0-8C57-304E3FE6836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9A182E-D95A-4331-AB22-575AE8CD2F9F}" type="datetimeFigureOut">
              <a:rPr lang="en-US" smtClean="0"/>
              <a:pPr/>
              <a:t>4/14/2014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4BB6E9E-A7A7-41F0-8C57-304E3FE683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member.thinkfree.com/member/goLandingPage.ac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www-03.ibm.com/software/lotus/symphony/home.nsf/home" TargetMode="External"/><Relationship Id="rId7" Type="http://schemas.openxmlformats.org/officeDocument/2006/relationships/hyperlink" Target="http://www.openoffice.org/" TargetMode="External"/><Relationship Id="rId2" Type="http://schemas.openxmlformats.org/officeDocument/2006/relationships/hyperlink" Target="http://www.calligra-suite.org/"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www.neooffice.org/favicon.png" TargetMode="Externa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hyperlink" Target="http://www.empressr.com/Default.aspx" TargetMode="Externa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image" Target="../media/image15.jpeg"/><Relationship Id="rId2" Type="http://schemas.openxmlformats.org/officeDocument/2006/relationships/hyperlink" Target="http://upload.wikimedia.org/wikipedia/en/a/a4/Prezi.com-logo.png" TargetMode="External"/><Relationship Id="rId1" Type="http://schemas.openxmlformats.org/officeDocument/2006/relationships/slideLayout" Target="../slideLayouts/slideLayout5.xml"/><Relationship Id="rId6" Type="http://schemas.openxmlformats.org/officeDocument/2006/relationships/hyperlink" Target="http://www.slidestaxx.com/" TargetMode="External"/><Relationship Id="rId11" Type="http://schemas.openxmlformats.org/officeDocument/2006/relationships/image" Target="../media/image14.gif"/><Relationship Id="rId5" Type="http://schemas.openxmlformats.org/officeDocument/2006/relationships/image" Target="../media/image11.png"/><Relationship Id="rId10" Type="http://schemas.openxmlformats.org/officeDocument/2006/relationships/hyperlink" Target="http://www.sliderocket.com/" TargetMode="External"/><Relationship Id="rId4" Type="http://schemas.openxmlformats.org/officeDocument/2006/relationships/hyperlink" Target="http://upload.wikimedia.org/wikipedia/en/4/42/Slideshare-logo.png" TargetMode="External"/><Relationship Id="rId9"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4shared.com/" TargetMode="External"/><Relationship Id="rId2" Type="http://schemas.openxmlformats.org/officeDocument/2006/relationships/hyperlink" Target="https://spideroak.com/" TargetMode="External"/><Relationship Id="rId1" Type="http://schemas.openxmlformats.org/officeDocument/2006/relationships/slideLayout" Target="../slideLayouts/slideLayout2.xml"/><Relationship Id="rId5" Type="http://schemas.openxmlformats.org/officeDocument/2006/relationships/hyperlink" Target="http://skydrive.live.com/" TargetMode="External"/><Relationship Id="rId4" Type="http://schemas.openxmlformats.org/officeDocument/2006/relationships/hyperlink" Target="http://www.dropbox.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basecamphq.com/" TargetMode="External"/><Relationship Id="rId2" Type="http://schemas.openxmlformats.org/officeDocument/2006/relationships/hyperlink" Target="http://wiggio.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osketch.com/" TargetMode="External"/><Relationship Id="rId2" Type="http://schemas.openxmlformats.org/officeDocument/2006/relationships/hyperlink" Target="http://writeboard.com/" TargetMode="External"/><Relationship Id="rId1" Type="http://schemas.openxmlformats.org/officeDocument/2006/relationships/slideLayout" Target="../slideLayouts/slideLayout2.xml"/><Relationship Id="rId5" Type="http://schemas.openxmlformats.org/officeDocument/2006/relationships/hyperlink" Target="http://www.meetin.gs/" TargetMode="External"/><Relationship Id="rId4" Type="http://schemas.openxmlformats.org/officeDocument/2006/relationships/hyperlink" Target="http://creately.co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ideapi.com/" TargetMode="External"/><Relationship Id="rId2" Type="http://schemas.openxmlformats.org/officeDocument/2006/relationships/hyperlink" Target="http://www.scriblink.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mobile-barcodes.com/qr-code-software/" TargetMode="External"/><Relationship Id="rId2" Type="http://schemas.openxmlformats.org/officeDocument/2006/relationships/hyperlink" Target="http://qrcode.kaywa.com/"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boallen.com/spam-proof-email-generator.html" TargetMode="External"/><Relationship Id="rId7" Type="http://schemas.openxmlformats.org/officeDocument/2006/relationships/hyperlink" Target="http://lists.econsultant.com/top-disposable-email-services-websites.html" TargetMode="External"/><Relationship Id="rId2" Type="http://schemas.openxmlformats.org/officeDocument/2006/relationships/hyperlink" Target="http://mailinator.com/" TargetMode="External"/><Relationship Id="rId1" Type="http://schemas.openxmlformats.org/officeDocument/2006/relationships/slideLayout" Target="../slideLayouts/slideLayout2.xml"/><Relationship Id="rId6" Type="http://schemas.openxmlformats.org/officeDocument/2006/relationships/hyperlink" Target="http://www.incognitomail.com/" TargetMode="External"/><Relationship Id="rId5" Type="http://schemas.openxmlformats.org/officeDocument/2006/relationships/hyperlink" Target="http://10minutemail.com/10MinuteMail/index.html" TargetMode="External"/><Relationship Id="rId4" Type="http://schemas.openxmlformats.org/officeDocument/2006/relationships/hyperlink" Target="http://www.guerrillamail.co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certificatecreator.com/" TargetMode="External"/><Relationship Id="rId2" Type="http://schemas.openxmlformats.org/officeDocument/2006/relationships/hyperlink" Target="http://www.123certificates.com/" TargetMode="External"/><Relationship Id="rId1" Type="http://schemas.openxmlformats.org/officeDocument/2006/relationships/slideLayout" Target="../slideLayouts/slideLayout2.xml"/><Relationship Id="rId5" Type="http://schemas.openxmlformats.org/officeDocument/2006/relationships/hyperlink" Target="http://www.certificatemaker.com/" TargetMode="External"/><Relationship Id="rId4" Type="http://schemas.openxmlformats.org/officeDocument/2006/relationships/hyperlink" Target="http://www.certificatestreet.com/index.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freedigitalphotos.net/" TargetMode="External"/><Relationship Id="rId7" Type="http://schemas.openxmlformats.org/officeDocument/2006/relationships/hyperlink" Target="http://tutorialblog.org/25-places-to-find-awesome-stock-photos-%e2%80%94-free-and-cheap/" TargetMode="External"/><Relationship Id="rId2" Type="http://schemas.openxmlformats.org/officeDocument/2006/relationships/hyperlink" Target="http://4freephotos.com/" TargetMode="External"/><Relationship Id="rId1" Type="http://schemas.openxmlformats.org/officeDocument/2006/relationships/slideLayout" Target="../slideLayouts/slideLayout2.xml"/><Relationship Id="rId6" Type="http://schemas.openxmlformats.org/officeDocument/2006/relationships/hyperlink" Target="http://www.wpclipart.com/" TargetMode="External"/><Relationship Id="rId5" Type="http://schemas.openxmlformats.org/officeDocument/2006/relationships/hyperlink" Target="http://worldimages.sjsu.edu/" TargetMode="External"/><Relationship Id="rId4" Type="http://schemas.openxmlformats.org/officeDocument/2006/relationships/hyperlink" Target="http://public-domain-photos.co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screenr.com/" TargetMode="External"/><Relationship Id="rId2" Type="http://schemas.openxmlformats.org/officeDocument/2006/relationships/hyperlink" Target="http://camstudio.org/" TargetMode="External"/><Relationship Id="rId1" Type="http://schemas.openxmlformats.org/officeDocument/2006/relationships/slideLayout" Target="../slideLayouts/slideLayout2.xml"/><Relationship Id="rId5" Type="http://schemas.openxmlformats.org/officeDocument/2006/relationships/hyperlink" Target="http://jaycut.com/" TargetMode="External"/><Relationship Id="rId4" Type="http://schemas.openxmlformats.org/officeDocument/2006/relationships/hyperlink" Target="http://www.makeuseof.com/dir/memoov-create-animated-movies-online/"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sumopaint.com/home/" TargetMode="External"/><Relationship Id="rId3" Type="http://schemas.openxmlformats.org/officeDocument/2006/relationships/hyperlink" Target="http://www.onlineuniversities.com/blog/2010/01/100-incredible-educational-virtual-tours-you-dont-want-to-miss/" TargetMode="External"/><Relationship Id="rId7" Type="http://schemas.openxmlformats.org/officeDocument/2006/relationships/hyperlink" Target="http://www.imageoptimizer.net/Pages/Home.aspx" TargetMode="External"/><Relationship Id="rId2" Type="http://schemas.openxmlformats.org/officeDocument/2006/relationships/hyperlink" Target="http://www.netgalley.com/" TargetMode="External"/><Relationship Id="rId1" Type="http://schemas.openxmlformats.org/officeDocument/2006/relationships/slideLayout" Target="../slideLayouts/slideLayout2.xml"/><Relationship Id="rId6" Type="http://schemas.openxmlformats.org/officeDocument/2006/relationships/hyperlink" Target="http://www.tagxedo.com/" TargetMode="External"/><Relationship Id="rId11" Type="http://schemas.openxmlformats.org/officeDocument/2006/relationships/hyperlink" Target="http://www.fatpaint.com/" TargetMode="External"/><Relationship Id="rId5" Type="http://schemas.openxmlformats.org/officeDocument/2006/relationships/hyperlink" Target="http://www.wordle.net/" TargetMode="External"/><Relationship Id="rId10" Type="http://schemas.openxmlformats.org/officeDocument/2006/relationships/hyperlink" Target="http://bighugelabs.com/" TargetMode="External"/><Relationship Id="rId4" Type="http://schemas.openxmlformats.org/officeDocument/2006/relationships/hyperlink" Target="http://worditout.com/" TargetMode="External"/><Relationship Id="rId9" Type="http://schemas.openxmlformats.org/officeDocument/2006/relationships/hyperlink" Target="http://naturesoundsfor.me/"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tineye.com/" TargetMode="External"/><Relationship Id="rId2" Type="http://schemas.openxmlformats.org/officeDocument/2006/relationships/hyperlink" Target="http://disposablewebpage.com/" TargetMode="External"/><Relationship Id="rId1" Type="http://schemas.openxmlformats.org/officeDocument/2006/relationships/slideLayout" Target="../slideLayouts/slideLayout2.xml"/><Relationship Id="rId4" Type="http://schemas.openxmlformats.org/officeDocument/2006/relationships/hyperlink" Target="http://www.readthewords.co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secure.logmein.com/welcome/access/freedom/3/?wt.srch=1&amp;utpk=LogMeIn&amp;destination=/welcome/access/freedom/3/&amp;originid=51849&amp;ef_id=EWNOLIq0xVMAAEaN:20110725001907:s" TargetMode="External"/><Relationship Id="rId2" Type="http://schemas.openxmlformats.org/officeDocument/2006/relationships/hyperlink" Target="http://wayback.archive.org/web/" TargetMode="External"/><Relationship Id="rId1" Type="http://schemas.openxmlformats.org/officeDocument/2006/relationships/slideLayout" Target="../slideLayouts/slideLayout2.xml"/><Relationship Id="rId5" Type="http://schemas.openxmlformats.org/officeDocument/2006/relationships/hyperlink" Target="http://www.allmyfaves.com/" TargetMode="External"/><Relationship Id="rId4" Type="http://schemas.openxmlformats.org/officeDocument/2006/relationships/hyperlink" Target="http://www.textfixer.com/tool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google.com/search?q=weather+las+vegas+n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google.com/search?q=fly+new+york+to+los+angeles" TargetMode="External"/><Relationship Id="rId4" Type="http://schemas.openxmlformats.org/officeDocument/2006/relationships/hyperlink" Target="http://www.google.com/search?q=fly+jfk+LA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junauza.com/2010/06/8-of-best-online-backup-services-for.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techlearning.com/blogs/3725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ivebinders.com/edit?id=125346" TargetMode="External"/><Relationship Id="rId2" Type="http://schemas.openxmlformats.org/officeDocument/2006/relationships/hyperlink" Target="http://livebinders.com/" TargetMode="External"/><Relationship Id="rId1" Type="http://schemas.openxmlformats.org/officeDocument/2006/relationships/slideLayout" Target="../slideLayouts/slideLayout2.xml"/><Relationship Id="rId6" Type="http://schemas.openxmlformats.org/officeDocument/2006/relationships/hyperlink" Target="http://www.ikeepbookmarks.com/" TargetMode="External"/><Relationship Id="rId5" Type="http://schemas.openxmlformats.org/officeDocument/2006/relationships/hyperlink" Target="http://zootool.com/" TargetMode="External"/><Relationship Id="rId4" Type="http://schemas.openxmlformats.org/officeDocument/2006/relationships/hyperlink" Target="http://www.only2click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m/accounts/ServiceLogin?service=writely&amp;passive=1209600&amp;continue=https://docs.google.com/&amp;followup=https://docs.google.com/&amp;ltmpl=homepage" TargetMode="External"/><Relationship Id="rId2" Type="http://schemas.openxmlformats.org/officeDocument/2006/relationships/hyperlink" Target="http://office.live.com/"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www.zoho.com/"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Web 2.0 and Community Service</a:t>
            </a:r>
            <a:endParaRPr lang="en-US" dirty="0"/>
          </a:p>
        </p:txBody>
      </p:sp>
      <p:sp>
        <p:nvSpPr>
          <p:cNvPr id="3" name="Subtitle 2"/>
          <p:cNvSpPr>
            <a:spLocks noGrp="1"/>
          </p:cNvSpPr>
          <p:nvPr>
            <p:ph type="subTitle" idx="1"/>
          </p:nvPr>
        </p:nvSpPr>
        <p:spPr/>
        <p:txBody>
          <a:bodyPr/>
          <a:lstStyle/>
          <a:p>
            <a:pPr algn="l"/>
            <a:r>
              <a:rPr lang="en-US" dirty="0" smtClean="0"/>
              <a:t>                    </a:t>
            </a:r>
            <a:r>
              <a:rPr lang="en-US" sz="3200" b="1" dirty="0" smtClean="0"/>
              <a:t>Presented by </a:t>
            </a:r>
          </a:p>
          <a:p>
            <a:pPr algn="ctr"/>
            <a:r>
              <a:rPr lang="en-US" sz="3200" b="1" dirty="0" smtClean="0"/>
              <a:t>Linda DeVore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pPr>
              <a:buNone/>
            </a:pPr>
            <a:r>
              <a:rPr lang="en-US" sz="3200" b="1" dirty="0" err="1" smtClean="0">
                <a:hlinkClick r:id="rId2"/>
              </a:rPr>
              <a:t>ThinkFree</a:t>
            </a:r>
            <a:endParaRPr lang="en-US" sz="3200" b="1" dirty="0" smtClean="0"/>
          </a:p>
          <a:p>
            <a:pPr>
              <a:buNone/>
            </a:pPr>
            <a:endParaRPr lang="en-US" sz="3200" b="1" dirty="0"/>
          </a:p>
        </p:txBody>
      </p:sp>
      <p:sp>
        <p:nvSpPr>
          <p:cNvPr id="3" name="Title 2"/>
          <p:cNvSpPr>
            <a:spLocks noGrp="1"/>
          </p:cNvSpPr>
          <p:nvPr>
            <p:ph type="title"/>
          </p:nvPr>
        </p:nvSpPr>
        <p:spPr>
          <a:xfrm>
            <a:off x="457200" y="274638"/>
            <a:ext cx="8229600" cy="868362"/>
          </a:xfrm>
        </p:spPr>
        <p:txBody>
          <a:bodyPr>
            <a:normAutofit fontScale="90000"/>
          </a:bodyPr>
          <a:lstStyle/>
          <a:p>
            <a:r>
              <a:rPr lang="en-US" dirty="0" smtClean="0"/>
              <a:t>Web 2.0 and Community Service</a:t>
            </a:r>
            <a:endParaRPr lang="en-US" dirty="0"/>
          </a:p>
        </p:txBody>
      </p:sp>
      <p:pic>
        <p:nvPicPr>
          <p:cNvPr id="4" name="Content Placeholder 6"/>
          <p:cNvPicPr>
            <a:picLocks/>
          </p:cNvPicPr>
          <p:nvPr/>
        </p:nvPicPr>
        <p:blipFill>
          <a:blip r:embed="rId3" cstate="print"/>
          <a:srcRect t="17436" r="23237" b="6154"/>
          <a:stretch>
            <a:fillRect/>
          </a:stretch>
        </p:blipFill>
        <p:spPr>
          <a:xfrm>
            <a:off x="1295400" y="1828800"/>
            <a:ext cx="7315200" cy="4648200"/>
          </a:xfrm>
          <a:prstGeom prst="rect">
            <a:avLst/>
          </a:prstGeom>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           </a:t>
            </a:r>
            <a:r>
              <a:rPr lang="en-US" b="1" u="sng" dirty="0" smtClean="0"/>
              <a:t>Downloadable Options</a:t>
            </a:r>
          </a:p>
          <a:p>
            <a:r>
              <a:rPr lang="en-US" dirty="0" smtClean="0">
                <a:latin typeface="Calibri" pitchFamily="34" charset="0"/>
              </a:rPr>
              <a:t>          Lotus Symphony (Windows)</a:t>
            </a:r>
          </a:p>
          <a:p>
            <a:pPr>
              <a:buNone/>
            </a:pPr>
            <a:endParaRPr lang="en-US" dirty="0" smtClean="0"/>
          </a:p>
          <a:p>
            <a:r>
              <a:rPr lang="pt-BR" dirty="0" smtClean="0"/>
              <a:t>         </a:t>
            </a:r>
            <a:r>
              <a:rPr lang="pt-BR" dirty="0" smtClean="0">
                <a:latin typeface="Calibri" pitchFamily="34" charset="0"/>
              </a:rPr>
              <a:t>Neo Office (Mac OS X)</a:t>
            </a:r>
          </a:p>
          <a:p>
            <a:pPr>
              <a:buNone/>
            </a:pPr>
            <a:endParaRPr lang="pt-BR" dirty="0" smtClean="0">
              <a:latin typeface="Calibri" pitchFamily="34" charset="0"/>
            </a:endParaRPr>
          </a:p>
          <a:p>
            <a:r>
              <a:rPr lang="en-US" dirty="0" smtClean="0">
                <a:latin typeface="Calibri" pitchFamily="34" charset="0"/>
              </a:rPr>
              <a:t>                      (</a:t>
            </a:r>
            <a:r>
              <a:rPr lang="pt-BR" dirty="0" smtClean="0">
                <a:latin typeface="Calibri" pitchFamily="34" charset="0"/>
              </a:rPr>
              <a:t>Windows, Mac OS X, Linux)</a:t>
            </a:r>
          </a:p>
          <a:p>
            <a:pPr>
              <a:buNone/>
            </a:pPr>
            <a:endParaRPr lang="en-US" dirty="0" smtClean="0">
              <a:latin typeface="Calibri" pitchFamily="34" charset="0"/>
            </a:endParaRPr>
          </a:p>
          <a:p>
            <a:r>
              <a:rPr lang="en-US" b="1" dirty="0" err="1" smtClean="0">
                <a:latin typeface="Calibri" pitchFamily="34" charset="0"/>
                <a:hlinkClick r:id="rId2"/>
              </a:rPr>
              <a:t>Calligra</a:t>
            </a:r>
            <a:r>
              <a:rPr lang="en-US" b="1" dirty="0" smtClean="0">
                <a:latin typeface="Calibri" pitchFamily="34" charset="0"/>
                <a:hlinkClick r:id="rId2"/>
              </a:rPr>
              <a:t> Suite</a:t>
            </a:r>
            <a:r>
              <a:rPr lang="en-US" dirty="0" smtClean="0">
                <a:latin typeface="Calibri" pitchFamily="34" charset="0"/>
                <a:hlinkClick r:id="rId2"/>
              </a:rPr>
              <a:t> </a:t>
            </a:r>
            <a:r>
              <a:rPr lang="en-US" dirty="0" smtClean="0">
                <a:latin typeface="Calibri" pitchFamily="34" charset="0"/>
              </a:rPr>
              <a:t>has both office &amp; graphic apps! (runs on Windows, Linux; as well as mobile version)</a:t>
            </a:r>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pic>
        <p:nvPicPr>
          <p:cNvPr id="4" name="Picture 3" descr="File:Lotus Symphony icon.png">
            <a:hlinkClick r:id="rId3"/>
          </p:cNvPr>
          <p:cNvPicPr>
            <a:picLocks noChangeAspect="1" noChangeArrowheads="1"/>
          </p:cNvPicPr>
          <p:nvPr/>
        </p:nvPicPr>
        <p:blipFill>
          <a:blip r:embed="rId4" cstate="print"/>
          <a:srcRect/>
          <a:stretch>
            <a:fillRect/>
          </a:stretch>
        </p:blipFill>
        <p:spPr bwMode="auto">
          <a:xfrm>
            <a:off x="914400" y="1828800"/>
            <a:ext cx="657225" cy="657225"/>
          </a:xfrm>
          <a:prstGeom prst="rect">
            <a:avLst/>
          </a:prstGeom>
          <a:noFill/>
          <a:ln w="9525">
            <a:noFill/>
            <a:miter lim="800000"/>
            <a:headEnd/>
            <a:tailEnd/>
          </a:ln>
        </p:spPr>
      </p:pic>
      <p:pic>
        <p:nvPicPr>
          <p:cNvPr id="5" name="Picture 4" descr="File:NeoOffice icon.png">
            <a:hlinkClick r:id="rId5"/>
          </p:cNvPr>
          <p:cNvPicPr>
            <a:picLocks noChangeAspect="1" noChangeArrowheads="1"/>
          </p:cNvPicPr>
          <p:nvPr/>
        </p:nvPicPr>
        <p:blipFill>
          <a:blip r:embed="rId6" cstate="print"/>
          <a:srcRect/>
          <a:stretch>
            <a:fillRect/>
          </a:stretch>
        </p:blipFill>
        <p:spPr bwMode="auto">
          <a:xfrm>
            <a:off x="762000" y="2667000"/>
            <a:ext cx="838200" cy="838200"/>
          </a:xfrm>
          <a:prstGeom prst="rect">
            <a:avLst/>
          </a:prstGeom>
          <a:noFill/>
          <a:ln w="9525">
            <a:noFill/>
            <a:miter lim="800000"/>
            <a:headEnd/>
            <a:tailEnd/>
          </a:ln>
        </p:spPr>
      </p:pic>
      <p:pic>
        <p:nvPicPr>
          <p:cNvPr id="6" name="Picture 5" descr="File:OpenOffice.org.svg">
            <a:hlinkClick r:id="rId7"/>
          </p:cNvPr>
          <p:cNvPicPr>
            <a:picLocks noChangeAspect="1" noChangeArrowheads="1"/>
          </p:cNvPicPr>
          <p:nvPr/>
        </p:nvPicPr>
        <p:blipFill>
          <a:blip r:embed="rId8" cstate="print"/>
          <a:srcRect/>
          <a:stretch>
            <a:fillRect/>
          </a:stretch>
        </p:blipFill>
        <p:spPr bwMode="auto">
          <a:xfrm>
            <a:off x="914400" y="3657600"/>
            <a:ext cx="1524000" cy="76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linds(horizont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blinds(horizontal)">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
        <p:nvSpPr>
          <p:cNvPr id="2" name="Content Placeholder 1"/>
          <p:cNvSpPr>
            <a:spLocks noGrp="1"/>
          </p:cNvSpPr>
          <p:nvPr>
            <p:ph sz="quarter" idx="2"/>
          </p:nvPr>
        </p:nvSpPr>
        <p:spPr>
          <a:xfrm>
            <a:off x="457200" y="1444294"/>
            <a:ext cx="4040188" cy="5032706"/>
          </a:xfrm>
        </p:spPr>
        <p:txBody>
          <a:bodyPr>
            <a:normAutofit fontScale="92500" lnSpcReduction="10000"/>
          </a:bodyPr>
          <a:lstStyle/>
          <a:p>
            <a:pPr>
              <a:buNone/>
            </a:pPr>
            <a:r>
              <a:rPr lang="en-US" sz="3200" b="1" u="sng" dirty="0" smtClean="0"/>
              <a:t>PowerPoint Alternatives:</a:t>
            </a:r>
          </a:p>
          <a:p>
            <a:pPr>
              <a:buNone/>
            </a:pPr>
            <a:r>
              <a:rPr lang="en-US" sz="2400" b="1" u="sng" dirty="0" smtClean="0"/>
              <a:t> </a:t>
            </a:r>
          </a:p>
          <a:p>
            <a:pPr>
              <a:buNone/>
            </a:pPr>
            <a:r>
              <a:rPr lang="en-US" sz="2400" dirty="0" smtClean="0">
                <a:latin typeface="Calibri" pitchFamily="34" charset="0"/>
              </a:rPr>
              <a:t>Store there and share with others.</a:t>
            </a:r>
          </a:p>
          <a:p>
            <a:pPr>
              <a:buNone/>
            </a:pPr>
            <a:r>
              <a:rPr lang="en-US" sz="2400" b="1" u="sng" dirty="0" smtClean="0"/>
              <a:t>                </a:t>
            </a:r>
            <a:r>
              <a:rPr lang="en-US" sz="2400" dirty="0" smtClean="0"/>
              <a:t>  </a:t>
            </a:r>
            <a:r>
              <a:rPr lang="en-US" dirty="0" smtClean="0">
                <a:latin typeface="Calibri" pitchFamily="34" charset="0"/>
              </a:rPr>
              <a:t>Store and share there with   others.</a:t>
            </a:r>
          </a:p>
          <a:p>
            <a:pPr>
              <a:buNone/>
            </a:pPr>
            <a:endParaRPr lang="en-US" sz="2400" b="1" u="sng" dirty="0" smtClean="0">
              <a:latin typeface="Calibri" pitchFamily="34" charset="0"/>
            </a:endParaRPr>
          </a:p>
          <a:p>
            <a:pPr>
              <a:buNone/>
            </a:pPr>
            <a:endParaRPr lang="en-US" sz="2400" b="1" u="sng" dirty="0" smtClean="0"/>
          </a:p>
          <a:p>
            <a:pPr>
              <a:buNone/>
            </a:pPr>
            <a:r>
              <a:rPr lang="en-US" sz="2400" b="1" u="sng" dirty="0" smtClean="0"/>
              <a:t> </a:t>
            </a:r>
            <a:r>
              <a:rPr lang="en-US" dirty="0" smtClean="0">
                <a:latin typeface="Calibri" pitchFamily="34" charset="0"/>
              </a:rPr>
              <a:t>Let’s you gather social media from various sources and produce a slideshow you can post on your blog, website or directly on </a:t>
            </a:r>
            <a:r>
              <a:rPr lang="en-US" dirty="0" err="1" smtClean="0">
                <a:latin typeface="Calibri" pitchFamily="34" charset="0"/>
              </a:rPr>
              <a:t>slidestaxx</a:t>
            </a:r>
            <a:r>
              <a:rPr lang="en-US" sz="2400" b="1" u="sng" dirty="0" smtClean="0"/>
              <a:t>                                                                                        </a:t>
            </a:r>
            <a:endParaRPr lang="en-US" sz="2400" b="1" u="sng" dirty="0"/>
          </a:p>
        </p:txBody>
      </p:sp>
      <p:sp>
        <p:nvSpPr>
          <p:cNvPr id="7" name="Content Placeholder 6"/>
          <p:cNvSpPr>
            <a:spLocks noGrp="1"/>
          </p:cNvSpPr>
          <p:nvPr>
            <p:ph sz="quarter" idx="4"/>
          </p:nvPr>
        </p:nvSpPr>
        <p:spPr>
          <a:xfrm>
            <a:off x="4645025" y="1444294"/>
            <a:ext cx="4041775" cy="4956506"/>
          </a:xfrm>
        </p:spPr>
        <p:txBody>
          <a:bodyPr>
            <a:normAutofit fontScale="32500" lnSpcReduction="20000"/>
          </a:bodyPr>
          <a:lstStyle/>
          <a:p>
            <a:r>
              <a:rPr lang="en-US" dirty="0" smtClean="0"/>
              <a:t> </a:t>
            </a:r>
          </a:p>
          <a:p>
            <a:pPr>
              <a:buNone/>
            </a:pPr>
            <a:endParaRPr lang="en-US" dirty="0" smtClean="0">
              <a:latin typeface="Calibri" pitchFamily="34" charset="0"/>
            </a:endParaRPr>
          </a:p>
          <a:p>
            <a:pPr>
              <a:buNone/>
            </a:pPr>
            <a:endParaRPr lang="en-US" dirty="0" smtClean="0">
              <a:latin typeface="Calibri" pitchFamily="34" charset="0"/>
            </a:endParaRPr>
          </a:p>
          <a:p>
            <a:pPr>
              <a:buNone/>
            </a:pPr>
            <a:endParaRPr lang="en-US" dirty="0" smtClean="0">
              <a:latin typeface="Calibri" pitchFamily="34" charset="0"/>
            </a:endParaRPr>
          </a:p>
          <a:p>
            <a:pPr>
              <a:buNone/>
            </a:pPr>
            <a:endParaRPr lang="en-US" dirty="0" smtClean="0">
              <a:latin typeface="Calibri" pitchFamily="34" charset="0"/>
            </a:endParaRPr>
          </a:p>
          <a:p>
            <a:pPr>
              <a:buNone/>
            </a:pPr>
            <a:endParaRPr lang="en-US" dirty="0" smtClean="0">
              <a:latin typeface="Calibri" pitchFamily="34" charset="0"/>
            </a:endParaRPr>
          </a:p>
          <a:p>
            <a:pPr>
              <a:buNone/>
            </a:pPr>
            <a:r>
              <a:rPr lang="en-US" sz="6200" dirty="0" smtClean="0">
                <a:latin typeface="Calibri" pitchFamily="34" charset="0"/>
              </a:rPr>
              <a:t>Add photos, music, video, and audio, and share it publicly or privately.</a:t>
            </a:r>
          </a:p>
          <a:p>
            <a:pPr>
              <a:buNone/>
            </a:pPr>
            <a:r>
              <a:rPr lang="en-US" sz="3800"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sz="5100" dirty="0" smtClean="0">
              <a:latin typeface="Calibri" pitchFamily="34" charset="0"/>
            </a:endParaRPr>
          </a:p>
          <a:p>
            <a:pPr>
              <a:buNone/>
            </a:pPr>
            <a:r>
              <a:rPr lang="en-US" sz="5100" dirty="0" smtClean="0">
                <a:latin typeface="Calibri" pitchFamily="34" charset="0"/>
              </a:rPr>
              <a:t>     </a:t>
            </a:r>
            <a:r>
              <a:rPr lang="en-US" sz="6200" dirty="0" smtClean="0">
                <a:latin typeface="Calibri" pitchFamily="34" charset="0"/>
              </a:rPr>
              <a:t>Allows easy insertion of video, audio, and images from popular places like YouTube and Flicker.</a:t>
            </a:r>
          </a:p>
          <a:p>
            <a:pPr>
              <a:buNone/>
            </a:pPr>
            <a:endParaRPr lang="en-US" dirty="0" smtClean="0">
              <a:latin typeface="Calibri" pitchFamily="34" charset="0"/>
            </a:endParaRPr>
          </a:p>
          <a:p>
            <a:pPr>
              <a:buNone/>
            </a:pPr>
            <a:endParaRPr lang="en-US" dirty="0" smtClean="0">
              <a:latin typeface="Calibri" pitchFamily="34" charset="0"/>
            </a:endParaRPr>
          </a:p>
          <a:p>
            <a:pPr>
              <a:buNone/>
            </a:pPr>
            <a:endParaRPr lang="en-US" dirty="0" smtClean="0">
              <a:latin typeface="Calibri" pitchFamily="34" charset="0"/>
            </a:endParaRPr>
          </a:p>
          <a:p>
            <a:pPr>
              <a:buNone/>
            </a:pPr>
            <a:r>
              <a:rPr lang="en-US" dirty="0" smtClean="0"/>
              <a:t>           </a:t>
            </a:r>
            <a:endParaRPr lang="en-US" dirty="0"/>
          </a:p>
        </p:txBody>
      </p:sp>
      <p:pic>
        <p:nvPicPr>
          <p:cNvPr id="4" name="Picture 4" descr="File:Prezi.com-logo.png">
            <a:hlinkClick r:id="rId2"/>
          </p:cNvPr>
          <p:cNvPicPr>
            <a:picLocks noChangeAspect="1" noChangeArrowheads="1"/>
          </p:cNvPicPr>
          <p:nvPr/>
        </p:nvPicPr>
        <p:blipFill>
          <a:blip r:embed="rId3" cstate="print"/>
          <a:srcRect/>
          <a:stretch>
            <a:fillRect/>
          </a:stretch>
        </p:blipFill>
        <p:spPr bwMode="auto">
          <a:xfrm>
            <a:off x="533400" y="2286000"/>
            <a:ext cx="1047750" cy="454025"/>
          </a:xfrm>
          <a:prstGeom prst="rect">
            <a:avLst/>
          </a:prstGeom>
          <a:noFill/>
          <a:ln w="9525">
            <a:noFill/>
            <a:miter lim="800000"/>
            <a:headEnd/>
            <a:tailEnd/>
          </a:ln>
        </p:spPr>
      </p:pic>
      <p:pic>
        <p:nvPicPr>
          <p:cNvPr id="8" name="Picture 5" descr="File:Slideshare-logo.png">
            <a:hlinkClick r:id="rId4"/>
          </p:cNvPr>
          <p:cNvPicPr>
            <a:picLocks noChangeAspect="1" noChangeArrowheads="1"/>
          </p:cNvPicPr>
          <p:nvPr/>
        </p:nvPicPr>
        <p:blipFill>
          <a:blip r:embed="rId5" cstate="print"/>
          <a:srcRect/>
          <a:stretch>
            <a:fillRect/>
          </a:stretch>
        </p:blipFill>
        <p:spPr bwMode="auto">
          <a:xfrm>
            <a:off x="381000" y="3276600"/>
            <a:ext cx="1704975" cy="731838"/>
          </a:xfrm>
          <a:prstGeom prst="rect">
            <a:avLst/>
          </a:prstGeom>
          <a:noFill/>
          <a:ln w="9525">
            <a:noFill/>
            <a:miter lim="800000"/>
            <a:headEnd/>
            <a:tailEnd/>
          </a:ln>
        </p:spPr>
      </p:pic>
      <p:pic>
        <p:nvPicPr>
          <p:cNvPr id="9" name="Picture 6" descr="Home">
            <a:hlinkClick r:id="rId6" tooltip="Home"/>
          </p:cNvPr>
          <p:cNvPicPr>
            <a:picLocks noChangeAspect="1" noChangeArrowheads="1"/>
          </p:cNvPicPr>
          <p:nvPr/>
        </p:nvPicPr>
        <p:blipFill>
          <a:blip r:embed="rId7" cstate="print"/>
          <a:srcRect/>
          <a:stretch>
            <a:fillRect/>
          </a:stretch>
        </p:blipFill>
        <p:spPr bwMode="auto">
          <a:xfrm>
            <a:off x="533400" y="4648200"/>
            <a:ext cx="1828801" cy="488373"/>
          </a:xfrm>
          <a:prstGeom prst="rect">
            <a:avLst/>
          </a:prstGeom>
          <a:noFill/>
          <a:ln w="9525">
            <a:noFill/>
            <a:miter lim="800000"/>
            <a:headEnd/>
            <a:tailEnd/>
          </a:ln>
        </p:spPr>
      </p:pic>
      <p:pic>
        <p:nvPicPr>
          <p:cNvPr id="10" name="globalNav_HomeImg" descr="EMPRESSR">
            <a:hlinkClick r:id="rId8" tooltip="home"/>
          </p:cNvPr>
          <p:cNvPicPr>
            <a:picLocks noChangeAspect="1" noChangeArrowheads="1"/>
          </p:cNvPicPr>
          <p:nvPr/>
        </p:nvPicPr>
        <p:blipFill>
          <a:blip r:embed="rId9" cstate="print"/>
          <a:srcRect/>
          <a:stretch>
            <a:fillRect/>
          </a:stretch>
        </p:blipFill>
        <p:spPr bwMode="auto">
          <a:xfrm>
            <a:off x="4800600" y="1676400"/>
            <a:ext cx="1504950" cy="290513"/>
          </a:xfrm>
          <a:prstGeom prst="rect">
            <a:avLst/>
          </a:prstGeom>
          <a:noFill/>
          <a:ln w="9525">
            <a:noFill/>
            <a:miter lim="800000"/>
            <a:headEnd/>
            <a:tailEnd/>
          </a:ln>
        </p:spPr>
      </p:pic>
      <p:pic>
        <p:nvPicPr>
          <p:cNvPr id="11" name="Picture 8" descr="SlideRocket">
            <a:hlinkClick r:id="rId10"/>
          </p:cNvPr>
          <p:cNvPicPr>
            <a:picLocks noChangeAspect="1" noChangeArrowheads="1"/>
          </p:cNvPicPr>
          <p:nvPr/>
        </p:nvPicPr>
        <p:blipFill>
          <a:blip r:embed="rId11" cstate="print"/>
          <a:srcRect/>
          <a:stretch>
            <a:fillRect/>
          </a:stretch>
        </p:blipFill>
        <p:spPr bwMode="auto">
          <a:xfrm>
            <a:off x="4953000" y="2971800"/>
            <a:ext cx="1752600" cy="533400"/>
          </a:xfrm>
          <a:prstGeom prst="rect">
            <a:avLst/>
          </a:prstGeom>
          <a:noFill/>
          <a:ln w="9525">
            <a:noFill/>
            <a:miter lim="800000"/>
            <a:headEnd/>
            <a:tailEnd/>
          </a:ln>
        </p:spPr>
      </p:pic>
      <p:pic>
        <p:nvPicPr>
          <p:cNvPr id="12" name="Picture 11" descr="280%20Slides.jpg"/>
          <p:cNvPicPr>
            <a:picLocks noChangeAspect="1"/>
          </p:cNvPicPr>
          <p:nvPr/>
        </p:nvPicPr>
        <p:blipFill>
          <a:blip r:embed="rId12" cstate="print"/>
          <a:stretch>
            <a:fillRect/>
          </a:stretch>
        </p:blipFill>
        <p:spPr>
          <a:xfrm>
            <a:off x="5105400" y="3810000"/>
            <a:ext cx="3171825" cy="64611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274320" indent="-274320" algn="ctr">
              <a:buNone/>
              <a:defRPr/>
            </a:pPr>
            <a:r>
              <a:rPr lang="en-US" sz="3200" u="sng" dirty="0" smtClean="0">
                <a:latin typeface="Calibri" pitchFamily="34" charset="0"/>
              </a:rPr>
              <a:t>Online File Storage</a:t>
            </a:r>
          </a:p>
          <a:p>
            <a:pPr marL="274320" indent="-274320" algn="ctr">
              <a:buNone/>
              <a:defRPr/>
            </a:pPr>
            <a:endParaRPr lang="en-US" sz="1200" dirty="0" smtClean="0">
              <a:latin typeface="Calibri" pitchFamily="34" charset="0"/>
            </a:endParaRPr>
          </a:p>
          <a:p>
            <a:pPr marL="274320" indent="-274320">
              <a:buNone/>
              <a:defRPr/>
            </a:pPr>
            <a:r>
              <a:rPr lang="en-US" b="1" dirty="0" smtClean="0">
                <a:latin typeface="Calibri" pitchFamily="34" charset="0"/>
              </a:rPr>
              <a:t>Store / Send Large File to Other Users</a:t>
            </a:r>
            <a:endParaRPr lang="en-US" sz="1100" b="1" dirty="0" smtClean="0">
              <a:latin typeface="Calibri" pitchFamily="34" charset="0"/>
            </a:endParaRPr>
          </a:p>
          <a:p>
            <a:pPr marL="274320" indent="-274320">
              <a:buFont typeface="Wingdings"/>
              <a:buChar char=""/>
              <a:defRPr/>
            </a:pPr>
            <a:r>
              <a:rPr lang="en-US" u="sng" dirty="0" err="1" smtClean="0">
                <a:latin typeface="Calibri" pitchFamily="34" charset="0"/>
              </a:rPr>
              <a:t>Megashares</a:t>
            </a:r>
            <a:r>
              <a:rPr lang="en-US" dirty="0" smtClean="0">
                <a:latin typeface="Calibri" pitchFamily="34" charset="0"/>
              </a:rPr>
              <a:t>  single session upload limit is 10GB</a:t>
            </a:r>
          </a:p>
          <a:p>
            <a:pPr marL="274320" indent="-274320">
              <a:buFont typeface="Wingdings"/>
              <a:buChar char=""/>
              <a:defRPr/>
            </a:pPr>
            <a:r>
              <a:rPr lang="en-US" u="sng" dirty="0" smtClean="0">
                <a:latin typeface="Calibri" pitchFamily="34" charset="0"/>
              </a:rPr>
              <a:t>Send Space</a:t>
            </a:r>
            <a:r>
              <a:rPr lang="en-US" dirty="0" smtClean="0">
                <a:latin typeface="Calibri" pitchFamily="34" charset="0"/>
              </a:rPr>
              <a:t>  up to 300MB per document</a:t>
            </a:r>
          </a:p>
          <a:p>
            <a:pPr marL="274320" indent="-274320">
              <a:buFont typeface="Wingdings"/>
              <a:buChar char=""/>
              <a:defRPr/>
            </a:pPr>
            <a:r>
              <a:rPr lang="en-US" u="sng" dirty="0" smtClean="0">
                <a:latin typeface="Calibri" pitchFamily="34" charset="0"/>
              </a:rPr>
              <a:t>Transfer Big Files</a:t>
            </a:r>
            <a:r>
              <a:rPr lang="en-US" dirty="0" smtClean="0">
                <a:latin typeface="Calibri" pitchFamily="34" charset="0"/>
              </a:rPr>
              <a:t>  1 GB storage, up to 100 MB per document</a:t>
            </a:r>
          </a:p>
          <a:p>
            <a:pPr marL="274320" indent="-274320">
              <a:buFont typeface="Wingdings"/>
              <a:buChar char=""/>
              <a:defRPr/>
            </a:pPr>
            <a:r>
              <a:rPr lang="en-US" u="sng" dirty="0" smtClean="0">
                <a:latin typeface="Calibri" pitchFamily="34" charset="0"/>
              </a:rPr>
              <a:t>Ge.tt  </a:t>
            </a:r>
            <a:r>
              <a:rPr lang="en-US" dirty="0" smtClean="0">
                <a:latin typeface="Calibri" pitchFamily="34" charset="0"/>
              </a:rPr>
              <a:t>"You can even share your file link while the upload is still underway" </a:t>
            </a:r>
          </a:p>
          <a:p>
            <a:pPr marL="274320" indent="-274320">
              <a:buFont typeface="Wingdings"/>
              <a:buChar char=""/>
              <a:defRPr/>
            </a:pPr>
            <a:r>
              <a:rPr lang="en-US" u="sng" dirty="0" smtClean="0">
                <a:latin typeface="Calibri" pitchFamily="34" charset="0"/>
              </a:rPr>
              <a:t>Let’s Crate</a:t>
            </a:r>
            <a:r>
              <a:rPr lang="en-US" dirty="0" smtClean="0">
                <a:latin typeface="Calibri" pitchFamily="34" charset="0"/>
              </a:rPr>
              <a:t> 1GB storage, 1000 downloads, &amp; 50 MB file size limit</a:t>
            </a:r>
          </a:p>
          <a:p>
            <a:pPr marL="274320" indent="-274320">
              <a:buFont typeface="Wingdings"/>
              <a:buChar char=""/>
              <a:defRPr/>
            </a:pPr>
            <a:r>
              <a:rPr lang="en-US" u="sng" dirty="0" err="1" smtClean="0">
                <a:latin typeface="Calibri" pitchFamily="34" charset="0"/>
              </a:rPr>
              <a:t>Boxify.Me</a:t>
            </a:r>
            <a:r>
              <a:rPr lang="en-US" dirty="0" smtClean="0">
                <a:latin typeface="Calibri" pitchFamily="34" charset="0"/>
              </a:rPr>
              <a:t> each box has its own </a:t>
            </a:r>
            <a:r>
              <a:rPr lang="en-US" dirty="0" err="1" smtClean="0">
                <a:latin typeface="Calibri" pitchFamily="34" charset="0"/>
              </a:rPr>
              <a:t>addy</a:t>
            </a:r>
            <a:r>
              <a:rPr lang="en-US" dirty="0" smtClean="0">
                <a:latin typeface="Calibri" pitchFamily="34" charset="0"/>
              </a:rPr>
              <a:t> that can be shared with friends for uploads and downloads.</a:t>
            </a:r>
          </a:p>
          <a:p>
            <a:pPr marL="274320" indent="-274320">
              <a:buFont typeface="Wingdings"/>
              <a:buChar char=""/>
              <a:defRPr/>
            </a:pPr>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sz="2800" b="1" dirty="0" smtClean="0">
                <a:latin typeface="Calibri" pitchFamily="34" charset="0"/>
              </a:rPr>
              <a:t>Online File Storage – Storage and Synchronization</a:t>
            </a:r>
          </a:p>
          <a:p>
            <a:pPr>
              <a:buFont typeface="Arial" charset="0"/>
              <a:buChar char="•"/>
            </a:pPr>
            <a:r>
              <a:rPr lang="en-US" sz="2400" b="1" dirty="0" err="1" smtClean="0">
                <a:latin typeface="Calibri" pitchFamily="34" charset="0"/>
                <a:hlinkClick r:id="rId2"/>
              </a:rPr>
              <a:t>SpiderOak</a:t>
            </a:r>
            <a:r>
              <a:rPr lang="en-US" sz="2400" dirty="0" smtClean="0">
                <a:latin typeface="Calibri" pitchFamily="34" charset="0"/>
                <a:hlinkClick r:id="rId2"/>
              </a:rPr>
              <a:t> </a:t>
            </a:r>
            <a:r>
              <a:rPr lang="en-US" sz="2400" dirty="0" smtClean="0">
                <a:latin typeface="Calibri" pitchFamily="34" charset="0"/>
              </a:rPr>
              <a:t>(</a:t>
            </a:r>
            <a:r>
              <a:rPr lang="en-US" sz="2400" i="1" dirty="0" smtClean="0">
                <a:latin typeface="Calibri" pitchFamily="34" charset="0"/>
              </a:rPr>
              <a:t>consolidated online backup, sync, sharing, access &amp; storage solution for Windows, Mac OS X, and Linux ) 2 GB or $10/month for 100 GB.  </a:t>
            </a:r>
            <a:r>
              <a:rPr lang="en-US" sz="2400" dirty="0" smtClean="0">
                <a:latin typeface="Calibri" pitchFamily="34" charset="0"/>
              </a:rPr>
              <a:t>Students get 50% off and they offer +1GB for each referral up to 7GB.</a:t>
            </a:r>
            <a:endParaRPr lang="en-US" sz="2400" i="1" dirty="0" smtClean="0">
              <a:latin typeface="Calibri" pitchFamily="34" charset="0"/>
            </a:endParaRPr>
          </a:p>
          <a:p>
            <a:pPr>
              <a:buFont typeface="Arial" charset="0"/>
              <a:buChar char="•"/>
            </a:pPr>
            <a:r>
              <a:rPr lang="en-US" sz="2400" i="1" dirty="0" smtClean="0">
                <a:latin typeface="Calibri" pitchFamily="34" charset="0"/>
              </a:rPr>
              <a:t> </a:t>
            </a:r>
            <a:r>
              <a:rPr lang="en-US" sz="2400" b="1" i="1" dirty="0" smtClean="0">
                <a:latin typeface="Calibri" pitchFamily="34" charset="0"/>
                <a:hlinkClick r:id="rId3"/>
              </a:rPr>
              <a:t>4shared</a:t>
            </a:r>
            <a:r>
              <a:rPr lang="en-US" sz="2400" b="1" i="1" dirty="0" smtClean="0">
                <a:latin typeface="Calibri" pitchFamily="34" charset="0"/>
              </a:rPr>
              <a:t> </a:t>
            </a:r>
            <a:r>
              <a:rPr lang="en-US" sz="2400" i="1" dirty="0" smtClean="0">
                <a:latin typeface="Calibri" pitchFamily="34" charset="0"/>
              </a:rPr>
              <a:t>10 GB storage  </a:t>
            </a:r>
            <a:r>
              <a:rPr lang="en-US" sz="2400" u="sng" dirty="0" smtClean="0">
                <a:latin typeface="Calibri" pitchFamily="34" charset="0"/>
              </a:rPr>
              <a:t>PC World </a:t>
            </a:r>
            <a:r>
              <a:rPr lang="en-US" sz="2400" i="1" dirty="0" smtClean="0">
                <a:latin typeface="Calibri" pitchFamily="34" charset="0"/>
              </a:rPr>
              <a:t>rating of 93 Superior </a:t>
            </a:r>
            <a:r>
              <a:rPr lang="en-US" sz="2400" dirty="0" smtClean="0">
                <a:latin typeface="Calibri" pitchFamily="34" charset="0"/>
              </a:rPr>
              <a:t>free storage for document files (doc, txt, </a:t>
            </a:r>
            <a:r>
              <a:rPr lang="en-US" sz="2400" dirty="0" err="1" smtClean="0">
                <a:latin typeface="Calibri" pitchFamily="34" charset="0"/>
              </a:rPr>
              <a:t>pdf</a:t>
            </a:r>
            <a:r>
              <a:rPr lang="en-US" sz="2400" dirty="0" smtClean="0">
                <a:latin typeface="Calibri" pitchFamily="34" charset="0"/>
              </a:rPr>
              <a:t>, rtf, </a:t>
            </a:r>
            <a:r>
              <a:rPr lang="en-US" sz="2400" dirty="0" err="1" smtClean="0">
                <a:latin typeface="Calibri" pitchFamily="34" charset="0"/>
              </a:rPr>
              <a:t>xls</a:t>
            </a:r>
            <a:r>
              <a:rPr lang="en-US" sz="2400" dirty="0" smtClean="0">
                <a:latin typeface="Calibri" pitchFamily="34" charset="0"/>
              </a:rPr>
              <a:t>), music file (mp3, </a:t>
            </a:r>
            <a:r>
              <a:rPr lang="en-US" sz="2400" dirty="0" err="1" smtClean="0">
                <a:latin typeface="Calibri" pitchFamily="34" charset="0"/>
              </a:rPr>
              <a:t>ogg</a:t>
            </a:r>
            <a:r>
              <a:rPr lang="en-US" sz="2400" dirty="0" smtClean="0">
                <a:latin typeface="Calibri" pitchFamily="34" charset="0"/>
              </a:rPr>
              <a:t>, wav, mid), video file (</a:t>
            </a:r>
            <a:r>
              <a:rPr lang="en-US" sz="2400" dirty="0" err="1" smtClean="0">
                <a:latin typeface="Calibri" pitchFamily="34" charset="0"/>
              </a:rPr>
              <a:t>avi</a:t>
            </a:r>
            <a:r>
              <a:rPr lang="en-US" sz="2400" dirty="0" smtClean="0">
                <a:latin typeface="Calibri" pitchFamily="34" charset="0"/>
              </a:rPr>
              <a:t>, mpg, mpeg), image file (jpg, gif, bmp, </a:t>
            </a:r>
            <a:r>
              <a:rPr lang="en-US" sz="2400" dirty="0" err="1" smtClean="0">
                <a:latin typeface="Calibri" pitchFamily="34" charset="0"/>
              </a:rPr>
              <a:t>png</a:t>
            </a:r>
            <a:r>
              <a:rPr lang="en-US" sz="2400" dirty="0" smtClean="0">
                <a:latin typeface="Calibri" pitchFamily="34" charset="0"/>
              </a:rPr>
              <a:t>)</a:t>
            </a:r>
          </a:p>
          <a:p>
            <a:pPr>
              <a:buFont typeface="Arial" charset="0"/>
              <a:buChar char="•"/>
            </a:pPr>
            <a:r>
              <a:rPr lang="en-US" sz="2400" b="1" dirty="0" err="1" smtClean="0">
                <a:latin typeface="Calibri" pitchFamily="34" charset="0"/>
                <a:hlinkClick r:id="rId4"/>
              </a:rPr>
              <a:t>Dropbox</a:t>
            </a:r>
            <a:r>
              <a:rPr lang="en-US" sz="2400" b="1" dirty="0" smtClean="0">
                <a:latin typeface="Calibri" pitchFamily="34" charset="0"/>
                <a:hlinkClick r:id="rId4"/>
              </a:rPr>
              <a:t> </a:t>
            </a:r>
            <a:r>
              <a:rPr lang="en-US" sz="2400" dirty="0" smtClean="0">
                <a:latin typeface="Calibri" pitchFamily="34" charset="0"/>
              </a:rPr>
              <a:t>(</a:t>
            </a:r>
            <a:r>
              <a:rPr lang="en-US" sz="2400" i="1" dirty="0" smtClean="0">
                <a:latin typeface="Calibri" pitchFamily="34" charset="0"/>
              </a:rPr>
              <a:t>cross-platform and works with Linux, Mac, and Windows, but it can also be used on just the Web. Apps for popular devices such as Android, BlackBerry, </a:t>
            </a:r>
            <a:r>
              <a:rPr lang="en-US" sz="2400" i="1" dirty="0" err="1" smtClean="0">
                <a:latin typeface="Calibri" pitchFamily="34" charset="0"/>
              </a:rPr>
              <a:t>iPhone</a:t>
            </a:r>
            <a:r>
              <a:rPr lang="en-US" sz="2400" i="1" dirty="0" smtClean="0">
                <a:latin typeface="Calibri" pitchFamily="34" charset="0"/>
              </a:rPr>
              <a:t>, </a:t>
            </a:r>
            <a:r>
              <a:rPr lang="en-US" sz="2400" i="1" dirty="0" err="1" smtClean="0">
                <a:latin typeface="Calibri" pitchFamily="34" charset="0"/>
              </a:rPr>
              <a:t>iPad</a:t>
            </a:r>
            <a:r>
              <a:rPr lang="en-US" sz="2400" i="1" dirty="0" smtClean="0">
                <a:latin typeface="Calibri" pitchFamily="34" charset="0"/>
              </a:rPr>
              <a:t>) 2 GB</a:t>
            </a:r>
          </a:p>
          <a:p>
            <a:pPr>
              <a:buFont typeface="Arial" charset="0"/>
              <a:buChar char="•"/>
            </a:pPr>
            <a:r>
              <a:rPr lang="en-US" sz="2400" b="1" dirty="0" err="1" smtClean="0">
                <a:latin typeface="Calibri" pitchFamily="34" charset="0"/>
                <a:hlinkClick r:id="rId5"/>
              </a:rPr>
              <a:t>SkyDrive</a:t>
            </a:r>
            <a:r>
              <a:rPr lang="en-US" sz="2400" dirty="0" smtClean="0">
                <a:latin typeface="Calibri" pitchFamily="34" charset="0"/>
                <a:hlinkClick r:id="rId5"/>
              </a:rPr>
              <a:t> </a:t>
            </a:r>
            <a:r>
              <a:rPr lang="en-US" sz="2400" i="1" dirty="0" smtClean="0">
                <a:latin typeface="Calibri" pitchFamily="34" charset="0"/>
              </a:rPr>
              <a:t>Microsoft </a:t>
            </a:r>
            <a:r>
              <a:rPr lang="en-US" sz="2400" i="1" dirty="0" err="1" smtClean="0">
                <a:latin typeface="Calibri" pitchFamily="34" charset="0"/>
              </a:rPr>
              <a:t>Live’s</a:t>
            </a:r>
            <a:r>
              <a:rPr lang="en-US" sz="2400" i="1" dirty="0" smtClean="0">
                <a:latin typeface="Calibri" pitchFamily="34" charset="0"/>
              </a:rPr>
              <a:t> offers 25GB of free storage, access anywhere and secure password protection features.</a:t>
            </a:r>
          </a:p>
          <a:p>
            <a:pPr>
              <a:buFont typeface="Arial" charset="0"/>
              <a:buChar char="•"/>
            </a:pPr>
            <a:endParaRPr lang="en-US" sz="2400" i="1" dirty="0" smtClean="0">
              <a:latin typeface="Calibri" pitchFamily="34" charset="0"/>
            </a:endParaRPr>
          </a:p>
          <a:p>
            <a:pPr>
              <a:buNone/>
            </a:pPr>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ox(in)">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amond(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diamond(in)">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amond(in)">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800" b="1" u="sng" dirty="0" smtClean="0">
                <a:latin typeface="Calibri" pitchFamily="34" charset="0"/>
              </a:rPr>
              <a:t>Collaboration Tools</a:t>
            </a:r>
          </a:p>
          <a:p>
            <a:pPr>
              <a:buNone/>
            </a:pPr>
            <a:endParaRPr lang="en-US" b="1" u="sng" dirty="0" smtClean="0"/>
          </a:p>
          <a:p>
            <a:pPr>
              <a:buNone/>
            </a:pPr>
            <a:r>
              <a:rPr lang="en-US" sz="2400" b="1" dirty="0" smtClean="0">
                <a:latin typeface="Calibri" pitchFamily="34" charset="0"/>
              </a:rPr>
              <a:t>Criteria for Real Time Online Collaboration Tools:</a:t>
            </a:r>
            <a:endParaRPr lang="en-US" sz="2400" dirty="0" smtClean="0">
              <a:latin typeface="Calibri" pitchFamily="34" charset="0"/>
            </a:endParaRPr>
          </a:p>
          <a:p>
            <a:pPr>
              <a:buNone/>
            </a:pPr>
            <a:r>
              <a:rPr lang="en-US" sz="2400" dirty="0" smtClean="0">
                <a:latin typeface="Calibri" pitchFamily="34" charset="0"/>
              </a:rPr>
              <a:t>* No software download is required.</a:t>
            </a:r>
          </a:p>
          <a:p>
            <a:pPr>
              <a:buNone/>
            </a:pPr>
            <a:r>
              <a:rPr lang="en-US" sz="2400" dirty="0" smtClean="0">
                <a:latin typeface="Calibri" pitchFamily="34" charset="0"/>
              </a:rPr>
              <a:t>* It’s free.</a:t>
            </a:r>
          </a:p>
          <a:p>
            <a:pPr>
              <a:buNone/>
            </a:pPr>
            <a:r>
              <a:rPr lang="en-US" sz="2400" dirty="0" smtClean="0">
                <a:latin typeface="Calibri" pitchFamily="34" charset="0"/>
              </a:rPr>
              <a:t>* No equipment is required other than, in some cases, a microphone. A webcam needs to be optional.</a:t>
            </a:r>
          </a:p>
          <a:p>
            <a:pPr>
              <a:buNone/>
            </a:pPr>
            <a:r>
              <a:rPr lang="en-US" sz="2400" dirty="0" smtClean="0">
                <a:latin typeface="Calibri" pitchFamily="34" charset="0"/>
              </a:rPr>
              <a:t>* Multiple users can collaborate at the same time.</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checkerboard(across)">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checkerboard(across)">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checkerboard(across)">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checkerboard(across)">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25963"/>
          </a:xfrm>
        </p:spPr>
        <p:txBody>
          <a:bodyPr>
            <a:normAutofit lnSpcReduction="10000"/>
          </a:bodyPr>
          <a:lstStyle/>
          <a:p>
            <a:pPr marL="274320" indent="-274320">
              <a:buNone/>
              <a:defRPr/>
            </a:pPr>
            <a:r>
              <a:rPr lang="en-US" sz="3200" b="1" u="sng" dirty="0" smtClean="0">
                <a:latin typeface="Calibri" pitchFamily="34" charset="0"/>
              </a:rPr>
              <a:t>Free Tools for Collaboration Part I</a:t>
            </a:r>
          </a:p>
          <a:p>
            <a:pPr marL="274320" indent="-274320">
              <a:buNone/>
              <a:defRPr/>
            </a:pPr>
            <a:r>
              <a:rPr lang="en-US" dirty="0" smtClean="0">
                <a:latin typeface="Calibri" pitchFamily="34" charset="0"/>
                <a:hlinkClick r:id="rId2"/>
              </a:rPr>
              <a:t>Wiggio </a:t>
            </a:r>
            <a:r>
              <a:rPr lang="en-US" dirty="0" smtClean="0">
                <a:latin typeface="Calibri" pitchFamily="34" charset="0"/>
              </a:rPr>
              <a:t> form online groups and create private </a:t>
            </a:r>
            <a:r>
              <a:rPr lang="en-US" dirty="0" err="1" smtClean="0">
                <a:latin typeface="Calibri" pitchFamily="34" charset="0"/>
              </a:rPr>
              <a:t>listservs</a:t>
            </a:r>
            <a:r>
              <a:rPr lang="en-US" dirty="0" smtClean="0">
                <a:latin typeface="Calibri" pitchFamily="34" charset="0"/>
              </a:rPr>
              <a:t> and web addresses; manage events with a shared calendar; send </a:t>
            </a:r>
            <a:r>
              <a:rPr lang="en-US" dirty="0" err="1" smtClean="0">
                <a:latin typeface="Calibri" pitchFamily="34" charset="0"/>
              </a:rPr>
              <a:t>eMail</a:t>
            </a:r>
            <a:r>
              <a:rPr lang="en-US" dirty="0" smtClean="0">
                <a:latin typeface="Calibri" pitchFamily="34" charset="0"/>
              </a:rPr>
              <a:t>, text, and voice messages; manage files in a shared folder; a to-do list feature, which allows users to assign tasks with due dates to group members, making for mini-projects within a larger project easier and ability of all members to share their computer screens over the network.</a:t>
            </a:r>
          </a:p>
          <a:p>
            <a:pPr marL="274320" indent="-274320">
              <a:buNone/>
              <a:defRPr/>
            </a:pPr>
            <a:r>
              <a:rPr lang="en-US" dirty="0" err="1" smtClean="0">
                <a:latin typeface="Calibri" pitchFamily="34" charset="0"/>
                <a:hlinkClick r:id="rId3"/>
              </a:rPr>
              <a:t>Basecamp</a:t>
            </a:r>
            <a:r>
              <a:rPr lang="en-US" dirty="0" smtClean="0">
                <a:latin typeface="Calibri" pitchFamily="34" charset="0"/>
                <a:hlinkClick r:id="rId3"/>
              </a:rPr>
              <a:t> </a:t>
            </a:r>
            <a:r>
              <a:rPr lang="en-US" dirty="0" smtClean="0">
                <a:latin typeface="Calibri" pitchFamily="34" charset="0"/>
              </a:rPr>
              <a:t>free level includes only one project, two online whiteboards for collaboration, and 10MB of storage.</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274320" indent="-274320">
              <a:buNone/>
              <a:defRPr/>
            </a:pPr>
            <a:r>
              <a:rPr lang="en-US" sz="3200" b="1" u="sng" dirty="0" smtClean="0">
                <a:latin typeface="Calibri" pitchFamily="34" charset="0"/>
              </a:rPr>
              <a:t>Free Tools for Collaboration– Part II</a:t>
            </a:r>
          </a:p>
          <a:p>
            <a:pPr marL="274320" indent="-274320">
              <a:buNone/>
              <a:defRPr/>
            </a:pPr>
            <a:r>
              <a:rPr lang="en-US" dirty="0" err="1" smtClean="0">
                <a:latin typeface="Calibri" pitchFamily="34" charset="0"/>
                <a:hlinkClick r:id="rId2"/>
              </a:rPr>
              <a:t>Writeboard</a:t>
            </a:r>
            <a:r>
              <a:rPr lang="en-US" dirty="0" smtClean="0">
                <a:latin typeface="Calibri" pitchFamily="34" charset="0"/>
              </a:rPr>
              <a:t> are shareable, web-based text documents that let you save every edit, roll back to any version, and easily compare changes.</a:t>
            </a:r>
            <a:endParaRPr lang="en-US" sz="1050" dirty="0" smtClean="0">
              <a:latin typeface="Calibri" pitchFamily="34" charset="0"/>
            </a:endParaRPr>
          </a:p>
          <a:p>
            <a:pPr marL="274320" indent="-274320">
              <a:buNone/>
              <a:defRPr/>
            </a:pPr>
            <a:r>
              <a:rPr lang="en-US" dirty="0" smtClean="0">
                <a:latin typeface="Calibri" pitchFamily="34" charset="0"/>
                <a:hlinkClick r:id="rId3"/>
              </a:rPr>
              <a:t>Co-Sketch</a:t>
            </a:r>
            <a:r>
              <a:rPr lang="en-US" dirty="0" smtClean="0">
                <a:latin typeface="Calibri" pitchFamily="34" charset="0"/>
              </a:rPr>
              <a:t> is a multi-user online whiteboard designed to give you the ability to quickly visualize and share your ideas as images.</a:t>
            </a:r>
            <a:endParaRPr lang="en-US" sz="1050" dirty="0" smtClean="0">
              <a:latin typeface="Calibri" pitchFamily="34" charset="0"/>
            </a:endParaRPr>
          </a:p>
          <a:p>
            <a:pPr marL="274320" indent="-274320">
              <a:buNone/>
              <a:defRPr/>
            </a:pPr>
            <a:r>
              <a:rPr lang="en-US" dirty="0" err="1" smtClean="0">
                <a:latin typeface="Calibri" pitchFamily="34" charset="0"/>
                <a:hlinkClick r:id="rId4"/>
              </a:rPr>
              <a:t>Creately</a:t>
            </a:r>
            <a:r>
              <a:rPr lang="en-US" dirty="0" smtClean="0">
                <a:latin typeface="Calibri" pitchFamily="34" charset="0"/>
                <a:hlinkClick r:id="rId4"/>
              </a:rPr>
              <a:t> </a:t>
            </a:r>
            <a:r>
              <a:rPr lang="en-US" dirty="0" smtClean="0">
                <a:latin typeface="Calibri" pitchFamily="34" charset="0"/>
              </a:rPr>
              <a:t>engine suggests connectors, does automatic groupings and defines data properties to take drawing to the next level.</a:t>
            </a:r>
          </a:p>
          <a:p>
            <a:pPr marL="274320" indent="-274320">
              <a:buNone/>
              <a:defRPr/>
            </a:pPr>
            <a:r>
              <a:rPr lang="en-US" dirty="0" smtClean="0">
                <a:latin typeface="Calibri" pitchFamily="34" charset="0"/>
                <a:hlinkClick r:id="rId5"/>
              </a:rPr>
              <a:t>Meetin.gs</a:t>
            </a:r>
            <a:r>
              <a:rPr lang="en-US" dirty="0" smtClean="0">
                <a:latin typeface="Calibri" pitchFamily="34" charset="0"/>
              </a:rPr>
              <a:t> Uses existing tools (Word, Excel, etc.) for a shared meeting.  No downloads, no registration, no installation.  Login using Facebook. Create an agenda, share notes, and upload documents.</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sz="2800" b="1" u="sng" dirty="0" smtClean="0">
                <a:latin typeface="Calibri" pitchFamily="34" charset="0"/>
                <a:hlinkClick r:id="rId2"/>
              </a:rPr>
              <a:t>More Collaboration Ideas!</a:t>
            </a:r>
          </a:p>
          <a:p>
            <a:r>
              <a:rPr lang="en-US" sz="2800" b="1" u="sng" dirty="0" smtClean="0">
                <a:latin typeface="Calibri" pitchFamily="34" charset="0"/>
                <a:hlinkClick r:id="rId2"/>
              </a:rPr>
              <a:t>Scriblink</a:t>
            </a:r>
            <a:r>
              <a:rPr lang="en-US" sz="2800" dirty="0" smtClean="0">
                <a:latin typeface="Calibri" pitchFamily="34" charset="0"/>
              </a:rPr>
              <a:t> a free “online whiteboard” where up to five people can simultaneously work on and save a project.</a:t>
            </a:r>
          </a:p>
          <a:p>
            <a:r>
              <a:rPr lang="en-US" sz="2800" b="1" dirty="0" err="1" smtClean="0">
                <a:latin typeface="Calibri" pitchFamily="34" charset="0"/>
                <a:hlinkClick r:id="rId3"/>
              </a:rPr>
              <a:t>Ideapi</a:t>
            </a:r>
            <a:r>
              <a:rPr lang="en-US" sz="2800" dirty="0" smtClean="0">
                <a:latin typeface="Calibri" pitchFamily="34" charset="0"/>
                <a:hlinkClick r:id="rId3"/>
              </a:rPr>
              <a:t> </a:t>
            </a:r>
            <a:r>
              <a:rPr lang="en-US" sz="2800" dirty="0" smtClean="0">
                <a:latin typeface="Calibri" pitchFamily="34" charset="0"/>
              </a:rPr>
              <a:t> allows you to create briefs, proposals and documents quickly, share them easily with your team and/or clients, work together to create better content and share ideas. Invite those you need to work on a document and the system lets you create and collaborate together efficiently.  No restrictions on number of documents, but each can only be up to 3MB.  Stored online indefinitely.  Service is free</a:t>
            </a:r>
            <a:r>
              <a:rPr lang="en-US" sz="2800" dirty="0" smtClean="0"/>
              <a:t>.</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3600" b="1" u="sng" dirty="0" smtClean="0">
                <a:latin typeface="Century Schoolbook" pitchFamily="18" charset="0"/>
              </a:rPr>
              <a:t>QR Codes – What are they?</a:t>
            </a:r>
          </a:p>
          <a:p>
            <a:endParaRPr lang="en-US" sz="2800" dirty="0" smtClean="0">
              <a:latin typeface="Century Schoolbook" pitchFamily="18" charset="0"/>
            </a:endParaRPr>
          </a:p>
          <a:p>
            <a:r>
              <a:rPr lang="en-US" sz="2800" dirty="0" smtClean="0">
                <a:latin typeface="Century Schoolbook" pitchFamily="18" charset="0"/>
              </a:rPr>
              <a:t>QR is short for Quick Response (they can be read quickly by a cell phone). They are used to take a piece of information from a transitory media, put it in to your cell phone. They are descendants of the UPC codes on your groceries, and the ISBN number codes on your books.  </a:t>
            </a:r>
          </a:p>
          <a:p>
            <a:endParaRPr lang="en-US" sz="2800" dirty="0" smtClean="0">
              <a:latin typeface="Century Schoolbook" pitchFamily="18" charset="0"/>
            </a:endParaRPr>
          </a:p>
          <a:p>
            <a:endParaRPr lang="en-US" sz="2800" dirty="0" smtClean="0">
              <a:latin typeface="Century Schoolbook" pitchFamily="18" charset="0"/>
            </a:endParaRPr>
          </a:p>
          <a:p>
            <a:r>
              <a:rPr lang="en-US" sz="2800" dirty="0" err="1" smtClean="0">
                <a:latin typeface="Century Schoolbook" pitchFamily="18" charset="0"/>
                <a:hlinkClick r:id="rId2"/>
              </a:rPr>
              <a:t>Kaywa</a:t>
            </a:r>
            <a:r>
              <a:rPr lang="en-US" sz="2800" dirty="0" smtClean="0">
                <a:latin typeface="Century Schoolbook" pitchFamily="18" charset="0"/>
                <a:hlinkClick r:id="rId2"/>
              </a:rPr>
              <a:t> </a:t>
            </a:r>
            <a:r>
              <a:rPr lang="en-US" sz="2800" dirty="0" smtClean="0">
                <a:latin typeface="Century Schoolbook" pitchFamily="18" charset="0"/>
              </a:rPr>
              <a:t>generated this one for me.  </a:t>
            </a:r>
          </a:p>
          <a:p>
            <a:r>
              <a:rPr lang="en-US" sz="2800" dirty="0" smtClean="0">
                <a:latin typeface="Century Schoolbook" pitchFamily="18" charset="0"/>
              </a:rPr>
              <a:t>To find a QR code reader for your phone, if you don’t have one go to</a:t>
            </a:r>
          </a:p>
          <a:p>
            <a:endParaRPr lang="en-US" sz="2800" dirty="0" smtClean="0">
              <a:latin typeface="Century Schoolbook" pitchFamily="18" charset="0"/>
            </a:endParaRPr>
          </a:p>
          <a:p>
            <a:r>
              <a:rPr lang="en-US" sz="2800" dirty="0" smtClean="0">
                <a:latin typeface="Century Schoolbook" pitchFamily="18" charset="0"/>
              </a:rPr>
              <a:t> </a:t>
            </a:r>
            <a:r>
              <a:rPr lang="en-US" sz="2800" u="sng" dirty="0" smtClean="0">
                <a:latin typeface="Century Schoolbook" pitchFamily="18" charset="0"/>
                <a:hlinkClick r:id="rId3"/>
              </a:rPr>
              <a:t>http://www.mobile-barcodes.com/qr-code-software/</a:t>
            </a:r>
            <a:r>
              <a:rPr lang="en-US" sz="2800" dirty="0" smtClean="0">
                <a:latin typeface="Century Schoolbook" pitchFamily="18" charset="0"/>
              </a:rPr>
              <a:t> </a:t>
            </a:r>
            <a:endParaRPr lang="en-US" sz="3600" dirty="0" smtClean="0">
              <a:latin typeface="Century Schoolbook" pitchFamily="18" charset="0"/>
            </a:endParaRPr>
          </a:p>
          <a:p>
            <a:endParaRPr lang="en-US" sz="2800" dirty="0" smtClean="0">
              <a:latin typeface="Century Schoolbook" pitchFamily="18"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pic>
        <p:nvPicPr>
          <p:cNvPr id="4" name="Picture 3" descr="QR.png"/>
          <p:cNvPicPr>
            <a:picLocks noChangeAspect="1"/>
          </p:cNvPicPr>
          <p:nvPr/>
        </p:nvPicPr>
        <p:blipFill>
          <a:blip r:embed="rId4" cstate="print"/>
          <a:stretch>
            <a:fillRect/>
          </a:stretch>
        </p:blipFill>
        <p:spPr>
          <a:xfrm>
            <a:off x="7620000" y="3581400"/>
            <a:ext cx="952500" cy="9525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b="1" dirty="0" smtClean="0"/>
              <a:t>Today’s Agenda:</a:t>
            </a:r>
          </a:p>
          <a:p>
            <a:r>
              <a:rPr lang="en-US" dirty="0" smtClean="0">
                <a:latin typeface="Calibri" pitchFamily="34" charset="0"/>
              </a:rPr>
              <a:t>Free replacements for Microsoft Office</a:t>
            </a:r>
          </a:p>
          <a:p>
            <a:pPr>
              <a:buNone/>
            </a:pPr>
            <a:endParaRPr lang="en-US" dirty="0" smtClean="0">
              <a:latin typeface="Calibri" pitchFamily="34" charset="0"/>
            </a:endParaRPr>
          </a:p>
          <a:p>
            <a:r>
              <a:rPr lang="en-US" dirty="0" smtClean="0">
                <a:latin typeface="Calibri" pitchFamily="34" charset="0"/>
              </a:rPr>
              <a:t>Free online file storage</a:t>
            </a:r>
          </a:p>
          <a:p>
            <a:pPr>
              <a:buNone/>
            </a:pPr>
            <a:endParaRPr lang="en-US" dirty="0" smtClean="0">
              <a:latin typeface="Calibri" pitchFamily="34" charset="0"/>
            </a:endParaRPr>
          </a:p>
          <a:p>
            <a:r>
              <a:rPr lang="en-US" dirty="0" smtClean="0">
                <a:latin typeface="Calibri" pitchFamily="34" charset="0"/>
              </a:rPr>
              <a:t>Free collaboration apps</a:t>
            </a:r>
          </a:p>
          <a:p>
            <a:pPr>
              <a:buNone/>
            </a:pPr>
            <a:endParaRPr lang="en-US" dirty="0" smtClean="0">
              <a:latin typeface="Calibri" pitchFamily="34" charset="0"/>
            </a:endParaRPr>
          </a:p>
          <a:p>
            <a:r>
              <a:rPr lang="en-US" dirty="0" smtClean="0">
                <a:latin typeface="Calibri" pitchFamily="34" charset="0"/>
              </a:rPr>
              <a:t>Free apps/tools to make your life easier!</a:t>
            </a:r>
          </a:p>
          <a:p>
            <a:pPr>
              <a:buNone/>
            </a:pPr>
            <a:endParaRPr lang="en-US" dirty="0" smtClean="0">
              <a:latin typeface="Calibri" pitchFamily="34" charset="0"/>
            </a:endParaRPr>
          </a:p>
          <a:p>
            <a:r>
              <a:rPr lang="en-US" dirty="0" smtClean="0">
                <a:latin typeface="Calibri" pitchFamily="34" charset="0"/>
              </a:rPr>
              <a:t>Share your tools and apps!</a:t>
            </a:r>
          </a:p>
          <a:p>
            <a:pPr>
              <a:buNone/>
            </a:pPr>
            <a:endParaRPr lang="en-US" dirty="0" smtClean="0">
              <a:latin typeface="Calibri" pitchFamily="34" charset="0"/>
            </a:endParaRPr>
          </a:p>
          <a:p>
            <a:pPr>
              <a:buNone/>
            </a:pPr>
            <a:endParaRPr lang="en-US" dirty="0" smtClean="0">
              <a:latin typeface="Calibri" pitchFamily="34" charset="0"/>
            </a:endParaRPr>
          </a:p>
          <a:p>
            <a:pPr>
              <a:buNone/>
            </a:pPr>
            <a:endParaRPr lang="en-US" dirty="0" smtClean="0">
              <a:latin typeface="Calibri" pitchFamily="34" charset="0"/>
            </a:endParaRPr>
          </a:p>
          <a:p>
            <a:endParaRPr lang="en-US" b="1"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 calcmode="lin" valueType="num">
                                      <p:cBhvr additive="base">
                                        <p:cTn id="25"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274320" indent="-274320">
              <a:buNone/>
              <a:defRPr/>
            </a:pPr>
            <a:r>
              <a:rPr lang="en-US" b="1" u="sng" dirty="0" smtClean="0"/>
              <a:t>QR Codes – Where would you use them?</a:t>
            </a:r>
          </a:p>
          <a:p>
            <a:pPr marL="274320" indent="-274320">
              <a:buNone/>
              <a:defRPr/>
            </a:pPr>
            <a:endParaRPr lang="en-US" b="1" u="sng" dirty="0" smtClean="0"/>
          </a:p>
          <a:p>
            <a:pPr marL="457200" indent="-457200">
              <a:buFont typeface="+mj-lt"/>
              <a:buAutoNum type="arabicPeriod"/>
              <a:defRPr/>
            </a:pPr>
            <a:r>
              <a:rPr lang="en-US" dirty="0" smtClean="0"/>
              <a:t>Business cards</a:t>
            </a:r>
          </a:p>
          <a:p>
            <a:pPr marL="457200" indent="-457200">
              <a:buFont typeface="+mj-lt"/>
              <a:buAutoNum type="arabicPeriod"/>
              <a:defRPr/>
            </a:pPr>
            <a:r>
              <a:rPr lang="en-US" dirty="0" smtClean="0"/>
              <a:t>Placed in the window or on the counter of a business</a:t>
            </a:r>
          </a:p>
          <a:p>
            <a:pPr marL="457200" indent="-457200">
              <a:buFont typeface="+mj-lt"/>
              <a:buAutoNum type="arabicPeriod"/>
              <a:defRPr/>
            </a:pPr>
            <a:r>
              <a:rPr lang="en-US" dirty="0" smtClean="0"/>
              <a:t>Print ads, billboards, mail</a:t>
            </a:r>
          </a:p>
          <a:p>
            <a:pPr marL="457200" indent="-457200">
              <a:buFont typeface="+mj-lt"/>
              <a:buAutoNum type="arabicPeriod"/>
              <a:defRPr/>
            </a:pPr>
            <a:r>
              <a:rPr lang="en-US" dirty="0" smtClean="0"/>
              <a:t>T-Shirts</a:t>
            </a:r>
          </a:p>
          <a:p>
            <a:pPr marL="457200" indent="-457200">
              <a:buFont typeface="+mj-lt"/>
              <a:buAutoNum type="arabicPeriod"/>
              <a:defRPr/>
            </a:pPr>
            <a:r>
              <a:rPr lang="en-US" dirty="0" smtClean="0"/>
              <a:t>They can take visitors to a video, blog post when on tour</a:t>
            </a:r>
          </a:p>
          <a:p>
            <a:pPr marL="457200" indent="-457200">
              <a:buFont typeface="+mj-lt"/>
              <a:buAutoNum type="arabicPeriod"/>
              <a:defRPr/>
            </a:pPr>
            <a:r>
              <a:rPr lang="en-US" dirty="0" smtClean="0"/>
              <a:t>Use for easy email sign-up – take them to a form.</a:t>
            </a:r>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a:bodyPr>
          <a:lstStyle/>
          <a:p>
            <a:pPr>
              <a:buNone/>
            </a:pPr>
            <a:r>
              <a:rPr lang="en-US" sz="3200" b="1" u="sng" dirty="0" smtClean="0"/>
              <a:t>Temporary &amp; Disposable Email </a:t>
            </a:r>
            <a:r>
              <a:rPr lang="en-US" sz="3200" b="1" u="sng" dirty="0" err="1" smtClean="0"/>
              <a:t>Addys</a:t>
            </a:r>
            <a:endParaRPr lang="en-US" sz="3200" b="1" u="sng" dirty="0" smtClean="0"/>
          </a:p>
          <a:p>
            <a:r>
              <a:rPr lang="en-US" dirty="0" err="1" smtClean="0">
                <a:hlinkClick r:id="rId2"/>
              </a:rPr>
              <a:t>Mailinator</a:t>
            </a:r>
            <a:endParaRPr lang="en-US" dirty="0" smtClean="0"/>
          </a:p>
          <a:p>
            <a:endParaRPr lang="en-US" sz="1050" dirty="0" smtClean="0"/>
          </a:p>
          <a:p>
            <a:r>
              <a:rPr lang="en-US" dirty="0" smtClean="0">
                <a:hlinkClick r:id="rId3"/>
              </a:rPr>
              <a:t>Spam Proof Email Generator</a:t>
            </a:r>
            <a:endParaRPr lang="en-US" dirty="0" smtClean="0"/>
          </a:p>
          <a:p>
            <a:endParaRPr lang="en-US" sz="1050" dirty="0" smtClean="0"/>
          </a:p>
          <a:p>
            <a:r>
              <a:rPr lang="en-US" dirty="0" err="1" smtClean="0">
                <a:hlinkClick r:id="rId4"/>
              </a:rPr>
              <a:t>GuerrillaMail</a:t>
            </a:r>
            <a:r>
              <a:rPr lang="en-US" dirty="0" smtClean="0"/>
              <a:t>  lasts 60 minutes</a:t>
            </a:r>
          </a:p>
          <a:p>
            <a:endParaRPr lang="en-US" sz="1050" dirty="0" smtClean="0"/>
          </a:p>
          <a:p>
            <a:r>
              <a:rPr lang="en-US" dirty="0" smtClean="0">
                <a:hlinkClick r:id="rId5"/>
              </a:rPr>
              <a:t>10 Minute Mail </a:t>
            </a:r>
            <a:r>
              <a:rPr lang="en-US" dirty="0" smtClean="0"/>
              <a:t>disappears in 10 minutes</a:t>
            </a:r>
          </a:p>
          <a:p>
            <a:endParaRPr lang="en-US" sz="1050" dirty="0" smtClean="0"/>
          </a:p>
          <a:p>
            <a:r>
              <a:rPr lang="en-US" dirty="0" smtClean="0">
                <a:hlinkClick r:id="rId6"/>
              </a:rPr>
              <a:t>Incognito Mail </a:t>
            </a:r>
            <a:r>
              <a:rPr lang="en-US" dirty="0" smtClean="0"/>
              <a:t>lasts 60 minutes</a:t>
            </a:r>
          </a:p>
          <a:p>
            <a:endParaRPr lang="en-US" sz="1050" dirty="0" smtClean="0"/>
          </a:p>
          <a:p>
            <a:pPr>
              <a:spcBef>
                <a:spcPct val="0"/>
              </a:spcBef>
            </a:pPr>
            <a:r>
              <a:rPr lang="en-US" sz="2000" dirty="0" smtClean="0">
                <a:hlinkClick r:id="rId7"/>
              </a:rPr>
              <a:t>http://lists.econsultant.com/top-disposable-email-services-websites.html</a:t>
            </a:r>
            <a:r>
              <a:rPr lang="en-US" sz="2000" dirty="0" smtClean="0"/>
              <a:t>  to find more</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88091"/>
          </a:xfrm>
        </p:spPr>
        <p:txBody>
          <a:bodyPr>
            <a:normAutofit/>
          </a:bodyPr>
          <a:lstStyle/>
          <a:p>
            <a:pPr>
              <a:buNone/>
            </a:pPr>
            <a:r>
              <a:rPr lang="en-US" sz="3200" b="1" u="sng" dirty="0" smtClean="0"/>
              <a:t>Free Certificate Makers</a:t>
            </a:r>
          </a:p>
          <a:p>
            <a:pPr>
              <a:buNone/>
            </a:pPr>
            <a:endParaRPr lang="en-US" sz="1400" b="1" u="sng" dirty="0" smtClean="0"/>
          </a:p>
          <a:p>
            <a:r>
              <a:rPr lang="en-US" dirty="0" smtClean="0">
                <a:hlinkClick r:id="rId2"/>
              </a:rPr>
              <a:t>1-2-3 Certificates</a:t>
            </a:r>
            <a:endParaRPr lang="en-US" dirty="0" smtClean="0"/>
          </a:p>
          <a:p>
            <a:endParaRPr lang="en-US" dirty="0" smtClean="0"/>
          </a:p>
          <a:p>
            <a:r>
              <a:rPr lang="en-US" dirty="0" smtClean="0">
                <a:hlinkClick r:id="rId3"/>
              </a:rPr>
              <a:t>Certificate Creator</a:t>
            </a:r>
            <a:endParaRPr lang="en-US" dirty="0" smtClean="0"/>
          </a:p>
          <a:p>
            <a:endParaRPr lang="en-US" dirty="0" smtClean="0"/>
          </a:p>
          <a:p>
            <a:r>
              <a:rPr lang="en-US" dirty="0" smtClean="0">
                <a:hlinkClick r:id="rId4"/>
              </a:rPr>
              <a:t>Certificate Street</a:t>
            </a:r>
            <a:endParaRPr lang="en-US" dirty="0" smtClean="0"/>
          </a:p>
          <a:p>
            <a:endParaRPr lang="en-US" dirty="0" smtClean="0"/>
          </a:p>
          <a:p>
            <a:r>
              <a:rPr lang="en-US" dirty="0" smtClean="0">
                <a:hlinkClick r:id="rId5"/>
              </a:rPr>
              <a:t>Certificate Maker</a:t>
            </a:r>
            <a:endParaRPr lang="en-US" dirty="0" smtClean="0"/>
          </a:p>
          <a:p>
            <a:pPr>
              <a:buNone/>
            </a:pPr>
            <a:endParaRPr lang="en-US" dirty="0"/>
          </a:p>
        </p:txBody>
      </p:sp>
      <p:sp>
        <p:nvSpPr>
          <p:cNvPr id="3" name="Title 2"/>
          <p:cNvSpPr>
            <a:spLocks noGrp="1"/>
          </p:cNvSpPr>
          <p:nvPr>
            <p:ph type="title"/>
          </p:nvPr>
        </p:nvSpPr>
        <p:spPr>
          <a:xfrm>
            <a:off x="457200" y="274638"/>
            <a:ext cx="8229600" cy="944562"/>
          </a:xfrm>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sz="3000" b="1" u="sng" dirty="0" smtClean="0"/>
              <a:t>Alternatives to Google Images</a:t>
            </a:r>
          </a:p>
          <a:p>
            <a:pPr>
              <a:buNone/>
            </a:pPr>
            <a:r>
              <a:rPr lang="en-US" dirty="0" smtClean="0">
                <a:hlinkClick r:id="rId2"/>
              </a:rPr>
              <a:t>4FreePhotos</a:t>
            </a:r>
            <a:r>
              <a:rPr lang="en-US" dirty="0" smtClean="0"/>
              <a:t>  Public Domain and free photos from photographers who were willing to share</a:t>
            </a:r>
          </a:p>
          <a:p>
            <a:pPr>
              <a:buNone/>
            </a:pPr>
            <a:r>
              <a:rPr lang="en-US" dirty="0" smtClean="0">
                <a:hlinkClick r:id="rId3"/>
              </a:rPr>
              <a:t>Free Digital Photos</a:t>
            </a:r>
            <a:r>
              <a:rPr lang="en-US" dirty="0" smtClean="0"/>
              <a:t> free photos and illustrations</a:t>
            </a:r>
          </a:p>
          <a:p>
            <a:pPr>
              <a:buNone/>
            </a:pPr>
            <a:r>
              <a:rPr lang="en-US" dirty="0" smtClean="0">
                <a:hlinkClick r:id="rId4"/>
              </a:rPr>
              <a:t>Public Domain Photos</a:t>
            </a:r>
            <a:r>
              <a:rPr lang="en-US" dirty="0" smtClean="0"/>
              <a:t> 5,000 free photos &amp; 8,000 free clip art</a:t>
            </a:r>
          </a:p>
          <a:p>
            <a:pPr>
              <a:buNone/>
            </a:pPr>
            <a:r>
              <a:rPr lang="en-US" dirty="0" smtClean="0">
                <a:hlinkClick r:id="rId5"/>
              </a:rPr>
              <a:t>World Images</a:t>
            </a:r>
            <a:r>
              <a:rPr lang="en-US" dirty="0" smtClean="0"/>
              <a:t> 80,000 images from California State University</a:t>
            </a:r>
          </a:p>
          <a:p>
            <a:pPr>
              <a:buNone/>
            </a:pPr>
            <a:r>
              <a:rPr lang="en-US" dirty="0" smtClean="0">
                <a:hlinkClick r:id="rId6"/>
              </a:rPr>
              <a:t>WP Clip Art</a:t>
            </a:r>
            <a:r>
              <a:rPr lang="en-US" dirty="0" smtClean="0"/>
              <a:t> photos and clip art</a:t>
            </a:r>
          </a:p>
          <a:p>
            <a:pPr>
              <a:buNone/>
            </a:pPr>
            <a:r>
              <a:rPr lang="en-US" b="1" dirty="0" smtClean="0">
                <a:hlinkClick r:id="rId7"/>
              </a:rPr>
              <a:t>25 Places to Find Awesome Stock Photos — Free and Cheap!</a:t>
            </a:r>
            <a:endParaRPr lang="en-US" b="1" dirty="0" smtClean="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linds(horizont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linds(horizont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ox(in)">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sz="3200" b="1" u="sng" dirty="0" smtClean="0"/>
              <a:t>Video Resources</a:t>
            </a:r>
          </a:p>
          <a:p>
            <a:r>
              <a:rPr lang="en-US" dirty="0" err="1" smtClean="0">
                <a:hlinkClick r:id="rId2"/>
              </a:rPr>
              <a:t>CamStudio</a:t>
            </a:r>
            <a:r>
              <a:rPr lang="en-US" dirty="0" smtClean="0">
                <a:hlinkClick r:id="rId2"/>
              </a:rPr>
              <a:t>  </a:t>
            </a:r>
            <a:r>
              <a:rPr lang="en-US" dirty="0" smtClean="0"/>
              <a:t>Free streaming video software– you  can easily record all your screen and audio activities.</a:t>
            </a:r>
          </a:p>
          <a:p>
            <a:r>
              <a:rPr lang="en-US" dirty="0" err="1" smtClean="0">
                <a:hlinkClick r:id="rId3"/>
              </a:rPr>
              <a:t>Screenr</a:t>
            </a:r>
            <a:r>
              <a:rPr lang="en-US" dirty="0" smtClean="0"/>
              <a:t> Instant </a:t>
            </a:r>
            <a:r>
              <a:rPr lang="en-US" dirty="0" err="1" smtClean="0"/>
              <a:t>screencasts</a:t>
            </a:r>
            <a:r>
              <a:rPr lang="en-US" dirty="0" smtClean="0"/>
              <a:t>: Just click record.</a:t>
            </a:r>
          </a:p>
          <a:p>
            <a:endParaRPr lang="en-US" dirty="0" smtClean="0"/>
          </a:p>
          <a:p>
            <a:r>
              <a:rPr lang="en-US" dirty="0" err="1" smtClean="0">
                <a:hlinkClick r:id="rId4"/>
              </a:rPr>
              <a:t>Memoov</a:t>
            </a:r>
            <a:r>
              <a:rPr lang="en-US" dirty="0" smtClean="0"/>
              <a:t> make free 5 minute animated movie</a:t>
            </a:r>
          </a:p>
          <a:p>
            <a:pPr>
              <a:buNone/>
            </a:pPr>
            <a:endParaRPr lang="en-US" dirty="0" smtClean="0"/>
          </a:p>
          <a:p>
            <a:r>
              <a:rPr lang="en-US" dirty="0" err="1" smtClean="0">
                <a:hlinkClick r:id="rId5"/>
              </a:rPr>
              <a:t>Jaycut</a:t>
            </a:r>
            <a:r>
              <a:rPr lang="en-US" dirty="0" smtClean="0"/>
              <a:t> a spiffy time-line interface, the ability to work with all kinds of video (even Flash FLV files), and great transitions and text options.</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90872"/>
          </a:xfrm>
        </p:spPr>
        <p:txBody>
          <a:bodyPr>
            <a:normAutofit fontScale="62500" lnSpcReduction="20000"/>
          </a:bodyPr>
          <a:lstStyle/>
          <a:p>
            <a:pPr>
              <a:buNone/>
            </a:pPr>
            <a:r>
              <a:rPr lang="en-US" sz="3600" b="1" u="sng" dirty="0" smtClean="0"/>
              <a:t>Fun Stuff!</a:t>
            </a:r>
          </a:p>
          <a:p>
            <a:r>
              <a:rPr lang="en-US" sz="3600" dirty="0" smtClean="0">
                <a:hlinkClick r:id="rId2"/>
              </a:rPr>
              <a:t>Net Galley </a:t>
            </a:r>
            <a:r>
              <a:rPr lang="en-US" sz="3600" dirty="0" smtClean="0"/>
              <a:t>Free galleys of brand-new books for reviews</a:t>
            </a:r>
          </a:p>
          <a:p>
            <a:r>
              <a:rPr lang="en-US" sz="3600" dirty="0" smtClean="0">
                <a:hlinkClick r:id="rId3"/>
              </a:rPr>
              <a:t>Virtual Tours</a:t>
            </a:r>
            <a:r>
              <a:rPr lang="en-US" sz="3600" dirty="0" smtClean="0"/>
              <a:t> explore 100 cities, famous landmarks and buildings, museums, campuses, and even outer space</a:t>
            </a:r>
          </a:p>
          <a:p>
            <a:r>
              <a:rPr lang="en-US" sz="3600" dirty="0" err="1" smtClean="0">
                <a:hlinkClick r:id="rId4"/>
              </a:rPr>
              <a:t>WordItOut</a:t>
            </a:r>
            <a:r>
              <a:rPr lang="en-US" sz="3600" dirty="0" smtClean="0"/>
              <a:t> similar to </a:t>
            </a:r>
            <a:r>
              <a:rPr lang="en-US" sz="3600" dirty="0" err="1" smtClean="0">
                <a:hlinkClick r:id="rId5"/>
              </a:rPr>
              <a:t>Wordle</a:t>
            </a:r>
            <a:r>
              <a:rPr lang="en-US" sz="3600" dirty="0" smtClean="0">
                <a:hlinkClick r:id="rId5"/>
              </a:rPr>
              <a:t> </a:t>
            </a:r>
            <a:r>
              <a:rPr lang="en-US" sz="3600" dirty="0" smtClean="0"/>
              <a:t>or </a:t>
            </a:r>
            <a:r>
              <a:rPr lang="en-US" sz="3600" dirty="0" err="1" smtClean="0">
                <a:hlinkClick r:id="rId6"/>
              </a:rPr>
              <a:t>Tagxedo</a:t>
            </a:r>
            <a:endParaRPr lang="en-US" sz="3600" dirty="0" smtClean="0"/>
          </a:p>
          <a:p>
            <a:r>
              <a:rPr lang="en-US" sz="3600" dirty="0" smtClean="0">
                <a:hlinkClick r:id="rId7"/>
              </a:rPr>
              <a:t>Image Optimizer </a:t>
            </a:r>
            <a:r>
              <a:rPr lang="en-US" sz="3600" dirty="0" smtClean="0"/>
              <a:t>resize, compress and optimize</a:t>
            </a:r>
          </a:p>
          <a:p>
            <a:pPr>
              <a:buNone/>
            </a:pPr>
            <a:r>
              <a:rPr lang="en-US" sz="3600" dirty="0" smtClean="0"/>
              <a:t>   your image files</a:t>
            </a:r>
          </a:p>
          <a:p>
            <a:r>
              <a:rPr lang="en-US" sz="3600" dirty="0" err="1" smtClean="0">
                <a:hlinkClick r:id="rId8"/>
              </a:rPr>
              <a:t>SumoPaint</a:t>
            </a:r>
            <a:endParaRPr lang="en-US" sz="3600" dirty="0" smtClean="0"/>
          </a:p>
          <a:p>
            <a:r>
              <a:rPr lang="en-US" sz="3600" dirty="0" smtClean="0">
                <a:hlinkClick r:id="rId9"/>
              </a:rPr>
              <a:t>Nature Sound Mixer</a:t>
            </a:r>
            <a:endParaRPr lang="en-US" sz="3600" dirty="0" smtClean="0"/>
          </a:p>
          <a:p>
            <a:r>
              <a:rPr lang="en-US" sz="3600" dirty="0" smtClean="0">
                <a:hlinkClick r:id="rId10"/>
              </a:rPr>
              <a:t>Big Huge Labs </a:t>
            </a:r>
            <a:r>
              <a:rPr lang="en-US" sz="3600" dirty="0" smtClean="0"/>
              <a:t>Do fun stuff with your digital photos!</a:t>
            </a:r>
          </a:p>
          <a:p>
            <a:r>
              <a:rPr lang="en-US" sz="3600" dirty="0" smtClean="0">
                <a:hlinkClick r:id="rId11"/>
              </a:rPr>
              <a:t>Fat Paint </a:t>
            </a:r>
            <a:r>
              <a:rPr lang="en-US" sz="3600" dirty="0" smtClean="0"/>
              <a:t>free graphic design software and image editor.  Paint </a:t>
            </a:r>
            <a:r>
              <a:rPr lang="en-US" sz="3400" dirty="0" smtClean="0"/>
              <a:t>and draw online.</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amond(in)">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amond(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diamond(in)">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amond(in)">
                                      <p:cBhvr>
                                        <p:cTn id="22" dur="2000"/>
                                        <p:tgtEl>
                                          <p:spTgt spid="2">
                                            <p:txEl>
                                              <p:pRg st="4" end="4"/>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diamond(in)">
                                      <p:cBhvr>
                                        <p:cTn id="25" dur="2000"/>
                                        <p:tgtEl>
                                          <p:spTgt spid="2">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diamond(in)">
                                      <p:cBhvr>
                                        <p:cTn id="30" dur="20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Effect transition="in" filter="diamond(in)">
                                      <p:cBhvr>
                                        <p:cTn id="35" dur="2000"/>
                                        <p:tgtEl>
                                          <p:spTgt spid="2">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nodeType="click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animEffect transition="in" filter="diamond(in)">
                                      <p:cBhvr>
                                        <p:cTn id="40" dur="2000"/>
                                        <p:tgtEl>
                                          <p:spTgt spid="2">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8" presetClass="entr" presetSubtype="16" fill="hold" nodeType="clickEffect">
                                  <p:stCondLst>
                                    <p:cond delay="0"/>
                                  </p:stCondLst>
                                  <p:childTnLst>
                                    <p:set>
                                      <p:cBhvr>
                                        <p:cTn id="44" dur="1" fill="hold">
                                          <p:stCondLst>
                                            <p:cond delay="0"/>
                                          </p:stCondLst>
                                        </p:cTn>
                                        <p:tgtEl>
                                          <p:spTgt spid="2">
                                            <p:txEl>
                                              <p:pRg st="9" end="9"/>
                                            </p:txEl>
                                          </p:spTgt>
                                        </p:tgtEl>
                                        <p:attrNameLst>
                                          <p:attrName>style.visibility</p:attrName>
                                        </p:attrNameLst>
                                      </p:cBhvr>
                                      <p:to>
                                        <p:strVal val="visible"/>
                                      </p:to>
                                    </p:set>
                                    <p:animEffect transition="in" filter="diamond(in)">
                                      <p:cBhvr>
                                        <p:cTn id="45"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85000" lnSpcReduction="20000"/>
          </a:bodyPr>
          <a:lstStyle/>
          <a:p>
            <a:pPr>
              <a:buNone/>
            </a:pPr>
            <a:r>
              <a:rPr lang="en-US" sz="3300" u="sng" dirty="0" smtClean="0"/>
              <a:t>More Stuff!</a:t>
            </a:r>
          </a:p>
          <a:p>
            <a:r>
              <a:rPr lang="en-US" sz="2800" dirty="0" err="1" smtClean="0">
                <a:hlinkClick r:id="rId2"/>
              </a:rPr>
              <a:t>DisposableWebPage</a:t>
            </a:r>
            <a:r>
              <a:rPr lang="en-US" sz="2800" dirty="0" smtClean="0"/>
              <a:t>  is a site where you can create a disposable page with any content you want and share it with others. Each page has a countdown clock that you can start from anywhere. When the time finishes, the page stays for two more weeks before it is deleted forever.</a:t>
            </a:r>
          </a:p>
          <a:p>
            <a:r>
              <a:rPr lang="en-US" sz="2800" dirty="0" smtClean="0">
                <a:hlinkClick r:id="rId3"/>
              </a:rPr>
              <a:t>Reverse Image Searching </a:t>
            </a:r>
            <a:r>
              <a:rPr lang="en-US" sz="2800" dirty="0" smtClean="0"/>
              <a:t> upload the image and </a:t>
            </a:r>
            <a:r>
              <a:rPr lang="en-US" sz="2800" dirty="0" err="1" smtClean="0"/>
              <a:t>TinEye</a:t>
            </a:r>
            <a:r>
              <a:rPr lang="en-US" sz="2800" dirty="0" smtClean="0"/>
              <a:t> will list all of the pages on which that certain image has been posted.</a:t>
            </a:r>
          </a:p>
          <a:p>
            <a:r>
              <a:rPr lang="en-US" sz="2800" dirty="0" smtClean="0">
                <a:hlinkClick r:id="rId4"/>
              </a:rPr>
              <a:t>Read the Words</a:t>
            </a:r>
            <a:r>
              <a:rPr lang="en-US" sz="2800" dirty="0" smtClean="0"/>
              <a:t> write, copy and paste text, upload a document, or type in a URL.  15 voices. Can listen online, download an mp3 file for use offline, or embed your speech file elsewhere online.</a:t>
            </a:r>
          </a:p>
          <a:p>
            <a:pPr>
              <a:buNone/>
            </a:pPr>
            <a:endParaRPr lang="en-US" u="sng"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Horizont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nSpc>
                <a:spcPct val="90000"/>
              </a:lnSpc>
              <a:buNone/>
            </a:pPr>
            <a:r>
              <a:rPr lang="en-US" u="sng" dirty="0" smtClean="0"/>
              <a:t>And, More Stuff</a:t>
            </a:r>
          </a:p>
          <a:p>
            <a:pPr>
              <a:lnSpc>
                <a:spcPct val="90000"/>
              </a:lnSpc>
            </a:pPr>
            <a:r>
              <a:rPr lang="en-US" dirty="0" err="1" smtClean="0">
                <a:hlinkClick r:id="rId2"/>
              </a:rPr>
              <a:t>Wayback</a:t>
            </a:r>
            <a:r>
              <a:rPr lang="en-US" dirty="0" smtClean="0">
                <a:hlinkClick r:id="rId2"/>
              </a:rPr>
              <a:t> Machine</a:t>
            </a:r>
            <a:r>
              <a:rPr lang="en-US" dirty="0" smtClean="0"/>
              <a:t> </a:t>
            </a:r>
          </a:p>
          <a:p>
            <a:pPr>
              <a:lnSpc>
                <a:spcPct val="90000"/>
              </a:lnSpc>
            </a:pPr>
            <a:r>
              <a:rPr lang="en-US" dirty="0" err="1" smtClean="0">
                <a:hlinkClick r:id="rId3"/>
              </a:rPr>
              <a:t>LogMeIn</a:t>
            </a:r>
            <a:r>
              <a:rPr lang="en-US" dirty="0" smtClean="0">
                <a:hlinkClick r:id="rId3"/>
              </a:rPr>
              <a:t> </a:t>
            </a:r>
            <a:r>
              <a:rPr lang="en-US" dirty="0" smtClean="0"/>
              <a:t>Free offers basic remote control which allows you to open files, check your email, run programs, and run system diagnostics. Download software.</a:t>
            </a:r>
          </a:p>
          <a:p>
            <a:pPr>
              <a:lnSpc>
                <a:spcPct val="90000"/>
              </a:lnSpc>
            </a:pPr>
            <a:r>
              <a:rPr lang="en-US" dirty="0" smtClean="0"/>
              <a:t> </a:t>
            </a:r>
            <a:r>
              <a:rPr lang="en-US" dirty="0" smtClean="0">
                <a:hlinkClick r:id="rId4"/>
              </a:rPr>
              <a:t>Text Finder</a:t>
            </a:r>
            <a:r>
              <a:rPr lang="en-US" dirty="0" smtClean="0"/>
              <a:t> "Line Break Removal Tool", put text in alphabetical order, remove white space or tabs, change to text to uppercase or lower case, capitalize sentences, plus online HTML tools.</a:t>
            </a:r>
          </a:p>
          <a:p>
            <a:pPr>
              <a:lnSpc>
                <a:spcPct val="90000"/>
              </a:lnSpc>
            </a:pPr>
            <a:r>
              <a:rPr lang="en-US" dirty="0" smtClean="0">
                <a:hlinkClick r:id="rId5"/>
              </a:rPr>
              <a:t>All My </a:t>
            </a:r>
            <a:r>
              <a:rPr lang="en-US" dirty="0" err="1" smtClean="0">
                <a:hlinkClick r:id="rId5"/>
              </a:rPr>
              <a:t>Faves</a:t>
            </a:r>
            <a:endParaRPr lang="en-US" dirty="0" smtClean="0"/>
          </a:p>
          <a:p>
            <a:pPr>
              <a:lnSpc>
                <a:spcPct val="90000"/>
              </a:lnSpc>
              <a:buNone/>
            </a:pPr>
            <a:endParaRPr lang="en-US" dirty="0" smtClean="0"/>
          </a:p>
          <a:p>
            <a:pPr>
              <a:buNone/>
            </a:pPr>
            <a:endParaRPr lang="en-US" u="sng" dirty="0" smtClean="0"/>
          </a:p>
          <a:p>
            <a:pPr>
              <a:buNone/>
            </a:pPr>
            <a:endParaRPr lang="en-US" u="sng"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dissolv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ssolv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Bonus Slide 1:  Google Hints</a:t>
            </a:r>
          </a:p>
          <a:p>
            <a:r>
              <a:rPr lang="en-US" dirty="0" smtClean="0"/>
              <a:t>Type </a:t>
            </a:r>
            <a:r>
              <a:rPr lang="en-US" dirty="0" err="1" smtClean="0"/>
              <a:t>view:</a:t>
            </a:r>
            <a:r>
              <a:rPr lang="en-US" b="1" dirty="0" err="1" smtClean="0"/>
              <a:t>timeline</a:t>
            </a:r>
            <a:r>
              <a:rPr lang="en-US" dirty="0" smtClean="0"/>
              <a:t> and your search topic to find a timeline of the topic.</a:t>
            </a:r>
          </a:p>
          <a:p>
            <a:r>
              <a:rPr lang="en-US" dirty="0" smtClean="0"/>
              <a:t> </a:t>
            </a:r>
            <a:r>
              <a:rPr lang="en-US" dirty="0" smtClean="0"/>
              <a:t>To </a:t>
            </a:r>
            <a:r>
              <a:rPr lang="en-US" dirty="0" smtClean="0"/>
              <a:t>use Google’s built-in calculator function, simply enter the calculation you’d like to</a:t>
            </a:r>
          </a:p>
          <a:p>
            <a:pPr marL="109728" indent="0">
              <a:buNone/>
            </a:pPr>
            <a:r>
              <a:rPr lang="en-US" dirty="0" smtClean="0"/>
              <a:t>  </a:t>
            </a:r>
            <a:r>
              <a:rPr lang="en-US" dirty="0" smtClean="0"/>
              <a:t>do into the search box.  </a:t>
            </a:r>
            <a:r>
              <a:rPr lang="en-US" i="1" dirty="0" smtClean="0"/>
              <a:t>Example: 5*9+(</a:t>
            </a:r>
            <a:r>
              <a:rPr lang="en-US" i="1" dirty="0" err="1" smtClean="0"/>
              <a:t>sqrt</a:t>
            </a:r>
            <a:r>
              <a:rPr lang="en-US" i="1" dirty="0" smtClean="0"/>
              <a:t> 10)^3=</a:t>
            </a:r>
          </a:p>
          <a:p>
            <a:r>
              <a:rPr lang="en-US" dirty="0"/>
              <a:t>F</a:t>
            </a:r>
            <a:r>
              <a:rPr lang="en-US" dirty="0" smtClean="0"/>
              <a:t>ind </a:t>
            </a:r>
            <a:r>
              <a:rPr lang="en-US" dirty="0" smtClean="0"/>
              <a:t>a PowerPoint presentation on volunteers. </a:t>
            </a:r>
            <a:r>
              <a:rPr lang="en-US" dirty="0" smtClean="0"/>
              <a:t>Type </a:t>
            </a:r>
            <a:r>
              <a:rPr lang="en-US" dirty="0" smtClean="0"/>
              <a:t>volunteers </a:t>
            </a:r>
            <a:r>
              <a:rPr lang="en-US" dirty="0" err="1" smtClean="0"/>
              <a:t>filetype:ppt</a:t>
            </a:r>
            <a:r>
              <a:rPr lang="en-US" dirty="0" smtClean="0"/>
              <a:t>.  Works on any topic!</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Bonus Slide 1:  Google Hints</a:t>
            </a:r>
          </a:p>
          <a:p>
            <a:r>
              <a:rPr lang="en-US" b="1" dirty="0" smtClean="0">
                <a:hlinkClick r:id="rId3"/>
              </a:rPr>
              <a:t>weather </a:t>
            </a:r>
            <a:r>
              <a:rPr lang="en-US" b="1" dirty="0" err="1" smtClean="0">
                <a:hlinkClick r:id="rId3"/>
              </a:rPr>
              <a:t>las</a:t>
            </a:r>
            <a:r>
              <a:rPr lang="en-US" b="1" dirty="0" smtClean="0">
                <a:hlinkClick r:id="rId3"/>
              </a:rPr>
              <a:t> </a:t>
            </a:r>
            <a:r>
              <a:rPr lang="en-US" b="1" dirty="0" err="1" smtClean="0">
                <a:hlinkClick r:id="rId3"/>
              </a:rPr>
              <a:t>vegas</a:t>
            </a:r>
            <a:r>
              <a:rPr lang="en-US" b="1" dirty="0" smtClean="0">
                <a:hlinkClick r:id="rId3"/>
              </a:rPr>
              <a:t> NV</a:t>
            </a:r>
            <a:r>
              <a:rPr lang="en-US" dirty="0" smtClean="0"/>
              <a:t> Will give the local weather for Las Vegas Nevada.</a:t>
            </a:r>
          </a:p>
          <a:p>
            <a:r>
              <a:rPr lang="en-US" b="1" dirty="0" smtClean="0">
                <a:hlinkClick r:id="rId4"/>
              </a:rPr>
              <a:t>fly JFK LAX</a:t>
            </a:r>
            <a:r>
              <a:rPr lang="en-US" dirty="0" smtClean="0"/>
              <a:t> Links to </a:t>
            </a:r>
            <a:r>
              <a:rPr lang="en-US" b="1" dirty="0" smtClean="0"/>
              <a:t>flight information</a:t>
            </a:r>
            <a:r>
              <a:rPr lang="en-US" dirty="0" smtClean="0"/>
              <a:t> from JFK airport to LAX airport. Or </a:t>
            </a:r>
            <a:r>
              <a:rPr lang="en-US" b="1" dirty="0" smtClean="0">
                <a:hlinkClick r:id="rId5"/>
              </a:rPr>
              <a:t>fly new </a:t>
            </a:r>
            <a:r>
              <a:rPr lang="en-US" b="1" dirty="0" err="1" smtClean="0">
                <a:hlinkClick r:id="rId5"/>
              </a:rPr>
              <a:t>york</a:t>
            </a:r>
            <a:r>
              <a:rPr lang="en-US" b="1" dirty="0" smtClean="0">
                <a:hlinkClick r:id="rId5"/>
              </a:rPr>
              <a:t> to los </a:t>
            </a:r>
            <a:r>
              <a:rPr lang="en-US" b="1" dirty="0" err="1" smtClean="0">
                <a:hlinkClick r:id="rId5"/>
              </a:rPr>
              <a:t>angeles</a:t>
            </a:r>
            <a:r>
              <a:rPr lang="en-US" dirty="0" smtClean="0"/>
              <a:t>] Link to flight information from New York to Los Angeles</a:t>
            </a:r>
          </a:p>
          <a:p>
            <a:r>
              <a:rPr lang="en-US" b="1" dirty="0" smtClean="0"/>
              <a:t>Convert</a:t>
            </a:r>
            <a:r>
              <a:rPr lang="en-US" dirty="0" smtClean="0"/>
              <a:t>: old units </a:t>
            </a:r>
            <a:r>
              <a:rPr lang="en-US" b="1" dirty="0" smtClean="0"/>
              <a:t>in</a:t>
            </a:r>
            <a:r>
              <a:rPr lang="en-US" dirty="0" smtClean="0"/>
              <a:t> new units 300 Euros in USD, 130 lbs in kg, etc.</a:t>
            </a:r>
          </a:p>
          <a:p>
            <a:r>
              <a:rPr lang="en-US" dirty="0" smtClean="0"/>
              <a:t>Find the </a:t>
            </a:r>
            <a:r>
              <a:rPr lang="en-US" b="1" dirty="0" smtClean="0"/>
              <a:t>time</a:t>
            </a:r>
            <a:r>
              <a:rPr lang="en-US" dirty="0" smtClean="0"/>
              <a:t> in a city: time </a:t>
            </a:r>
            <a:r>
              <a:rPr lang="en-US" dirty="0" err="1" smtClean="0"/>
              <a:t>paris</a:t>
            </a:r>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p:cNvSpPr>
            <a:spLocks noGrp="1" noChangeAspect="1" noEditPoints="1" noChangeArrowheads="1"/>
          </p:cNvSpPr>
          <p:nvPr>
            <p:ph idx="1"/>
          </p:nvPr>
        </p:nvSpPr>
        <p:spPr bwMode="auto">
          <a:xfrm>
            <a:off x="1669104" y="1676400"/>
            <a:ext cx="5265096" cy="28956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buNone/>
            </a:pPr>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
        <p:nvSpPr>
          <p:cNvPr id="5" name="TextBox 4"/>
          <p:cNvSpPr txBox="1"/>
          <p:nvPr/>
        </p:nvSpPr>
        <p:spPr>
          <a:xfrm>
            <a:off x="1752600" y="5029200"/>
            <a:ext cx="5181600" cy="707886"/>
          </a:xfrm>
          <a:prstGeom prst="rect">
            <a:avLst/>
          </a:prstGeom>
          <a:noFill/>
        </p:spPr>
        <p:txBody>
          <a:bodyPr wrap="square" rtlCol="0">
            <a:spAutoFit/>
          </a:bodyPr>
          <a:lstStyle/>
          <a:p>
            <a:pPr algn="ctr"/>
            <a:r>
              <a:rPr lang="en-US" sz="4000" dirty="0" smtClean="0">
                <a:latin typeface="Calibri" pitchFamily="34" charset="0"/>
              </a:rPr>
              <a:t>What is the “cloud”?</a:t>
            </a:r>
            <a:r>
              <a:rPr lang="en-US" sz="4000"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sz="4000" dirty="0" smtClean="0"/>
          </a:p>
          <a:p>
            <a:pPr>
              <a:buNone/>
            </a:pPr>
            <a:endParaRPr lang="en-US" sz="4000" dirty="0" smtClean="0"/>
          </a:p>
          <a:p>
            <a:pPr>
              <a:buNone/>
            </a:pPr>
            <a:r>
              <a:rPr lang="en-US" sz="5400" dirty="0" smtClean="0"/>
              <a:t>What are your</a:t>
            </a:r>
          </a:p>
          <a:p>
            <a:pPr>
              <a:buNone/>
            </a:pPr>
            <a:r>
              <a:rPr lang="en-US" sz="5400" dirty="0" smtClean="0"/>
              <a:t>            best tools?</a:t>
            </a:r>
            <a:endParaRPr lang="en-US" sz="5400"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pic>
        <p:nvPicPr>
          <p:cNvPr id="1026" name="Picture 2" descr="C:\Program Files\Microsoft Office\MEDIA\CAGCAT10\j0199727.wmf"/>
          <p:cNvPicPr>
            <a:picLocks noChangeAspect="1" noChangeArrowheads="1"/>
          </p:cNvPicPr>
          <p:nvPr/>
        </p:nvPicPr>
        <p:blipFill>
          <a:blip r:embed="rId2" cstate="print"/>
          <a:srcRect/>
          <a:stretch>
            <a:fillRect/>
          </a:stretch>
        </p:blipFill>
        <p:spPr bwMode="auto">
          <a:xfrm>
            <a:off x="1066800" y="4648200"/>
            <a:ext cx="1117248" cy="1098194"/>
          </a:xfrm>
          <a:prstGeom prst="rect">
            <a:avLst/>
          </a:prstGeom>
          <a:noFill/>
        </p:spPr>
      </p:pic>
      <p:pic>
        <p:nvPicPr>
          <p:cNvPr id="1028" name="Picture 4" descr="C:\Program Files\Microsoft Office\MEDIA\CAGCAT10\j0252349.wmf"/>
          <p:cNvPicPr>
            <a:picLocks noChangeAspect="1" noChangeArrowheads="1"/>
          </p:cNvPicPr>
          <p:nvPr/>
        </p:nvPicPr>
        <p:blipFill>
          <a:blip r:embed="rId3" cstate="print"/>
          <a:srcRect/>
          <a:stretch>
            <a:fillRect/>
          </a:stretch>
        </p:blipFill>
        <p:spPr bwMode="auto">
          <a:xfrm>
            <a:off x="6096000" y="2057400"/>
            <a:ext cx="1826971" cy="1110996"/>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274320" indent="-274320">
              <a:buNone/>
              <a:defRPr/>
            </a:pPr>
            <a:r>
              <a:rPr lang="en-US" b="1" u="sng" dirty="0" smtClean="0"/>
              <a:t>References &amp; Resources I</a:t>
            </a:r>
          </a:p>
          <a:p>
            <a:pPr marL="274320" indent="-274320">
              <a:buFont typeface="Wingdings"/>
              <a:buChar char=""/>
              <a:defRPr/>
            </a:pPr>
            <a:r>
              <a:rPr lang="en-US" i="1" dirty="0" smtClean="0"/>
              <a:t>8 of the Best Online Backup Services for Linux. </a:t>
            </a:r>
            <a:r>
              <a:rPr lang="en-US" i="1" dirty="0" err="1" smtClean="0"/>
              <a:t>Auza</a:t>
            </a:r>
            <a:r>
              <a:rPr lang="en-US" i="1" dirty="0" smtClean="0"/>
              <a:t>, Jun. </a:t>
            </a:r>
            <a:r>
              <a:rPr lang="en-US" dirty="0" smtClean="0"/>
              <a:t>22 Jul 2011. Tech Source &lt;</a:t>
            </a:r>
            <a:r>
              <a:rPr lang="en-US" u="sng" dirty="0" smtClean="0">
                <a:hlinkClick r:id="rId2"/>
              </a:rPr>
              <a:t>http://www.junauza.com/2010/06/8-of-best-online-backup-services-for.html</a:t>
            </a:r>
            <a:r>
              <a:rPr lang="en-US" dirty="0" smtClean="0"/>
              <a:t> &gt;</a:t>
            </a:r>
          </a:p>
          <a:p>
            <a:pPr marL="274320" indent="-274320">
              <a:buFont typeface="Wingdings"/>
              <a:buChar char=""/>
              <a:defRPr/>
            </a:pPr>
            <a:r>
              <a:rPr lang="en-US" dirty="0" smtClean="0"/>
              <a:t>"40+ Temporary &amp; Disposable Email Services, Quickies!." </a:t>
            </a:r>
            <a:r>
              <a:rPr lang="en-US" i="1" dirty="0" smtClean="0"/>
              <a:t>To the PC</a:t>
            </a:r>
            <a:r>
              <a:rPr lang="en-US" dirty="0" smtClean="0"/>
              <a:t>. </a:t>
            </a:r>
            <a:r>
              <a:rPr lang="en-US" dirty="0" err="1" smtClean="0"/>
              <a:t>N.p</a:t>
            </a:r>
            <a:r>
              <a:rPr lang="en-US" dirty="0" smtClean="0"/>
              <a:t>., 105 Apr 2008. Web. 24 Jul 2011. &lt;http://www.tothepc.com/archives/40-temporary-disposable-email-services-quickies/&gt;.</a:t>
            </a:r>
          </a:p>
          <a:p>
            <a:pPr marL="274320" indent="-274320">
              <a:buFont typeface="Wingdings"/>
              <a:buChar char=""/>
              <a:defRPr/>
            </a:pPr>
            <a:r>
              <a:rPr lang="en-US" dirty="0" smtClean="0"/>
              <a:t>Baker, Daniela. "How to Use QR Codes to Promote Your Business." </a:t>
            </a:r>
            <a:r>
              <a:rPr lang="en-US" i="1" dirty="0" smtClean="0"/>
              <a:t>Social Media Today</a:t>
            </a:r>
            <a:r>
              <a:rPr lang="en-US" dirty="0" smtClean="0"/>
              <a:t>. </a:t>
            </a:r>
            <a:r>
              <a:rPr lang="en-US" dirty="0" err="1" smtClean="0"/>
              <a:t>N.p</a:t>
            </a:r>
            <a:r>
              <a:rPr lang="en-US" dirty="0" smtClean="0"/>
              <a:t>., 13 Jun 2011. Web. 24 Jul 2011. &lt;http://socialmediatoday.com/daniela-baker/305969/how-use-qr-codes-promote-your-business&gt;.</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b="1" u="sng" dirty="0" smtClean="0"/>
              <a:t>References &amp; Resources II</a:t>
            </a:r>
            <a:endParaRPr lang="en-US" sz="2000" b="1" u="sng" dirty="0" smtClean="0"/>
          </a:p>
          <a:p>
            <a:r>
              <a:rPr lang="en-US" dirty="0" smtClean="0"/>
              <a:t>Chan, Min Li, Fritz </a:t>
            </a:r>
            <a:r>
              <a:rPr lang="en-US" dirty="0" err="1" smtClean="0"/>
              <a:t>Holznagel</a:t>
            </a:r>
            <a:r>
              <a:rPr lang="en-US" dirty="0" smtClean="0"/>
              <a:t>, and Michael </a:t>
            </a:r>
            <a:r>
              <a:rPr lang="en-US" dirty="0" err="1" smtClean="0"/>
              <a:t>Krantz</a:t>
            </a:r>
            <a:r>
              <a:rPr lang="en-US" dirty="0" smtClean="0"/>
              <a:t>. "20 Things I Learned About Browsers and the Web." Google, 2010. Web. 22 Jul 2011. &lt;http://www.20thingsilearned.com/en-US/&gt;. </a:t>
            </a:r>
          </a:p>
          <a:p>
            <a:r>
              <a:rPr lang="en-US" dirty="0" smtClean="0"/>
              <a:t>"Cloud computing." </a:t>
            </a:r>
            <a:r>
              <a:rPr lang="en-US" i="1" dirty="0" smtClean="0"/>
              <a:t>Wikipedia</a:t>
            </a:r>
            <a:r>
              <a:rPr lang="en-US" dirty="0" smtClean="0"/>
              <a:t>. 2011. Web. &lt;http://en.wikipedia.org/wiki/Cloud_computing&gt;.</a:t>
            </a:r>
          </a:p>
          <a:p>
            <a:r>
              <a:rPr lang="en-US" dirty="0" err="1" smtClean="0"/>
              <a:t>Fitzppatrick</a:t>
            </a:r>
            <a:r>
              <a:rPr lang="en-US" dirty="0" smtClean="0"/>
              <a:t>, Jason. "Five Best Bookmark Management Tools." </a:t>
            </a:r>
            <a:r>
              <a:rPr lang="en-US" i="1" dirty="0" err="1" smtClean="0"/>
              <a:t>Lifehackers</a:t>
            </a:r>
            <a:r>
              <a:rPr lang="en-US" dirty="0" smtClean="0"/>
              <a:t>. 15 May 2010. Web. 23 Jul 2011. &lt;http://lifehacker.com/5540019/five-best-bookmark-management-tools&gt;.</a:t>
            </a:r>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274320" indent="-274320">
              <a:buNone/>
              <a:defRPr/>
            </a:pPr>
            <a:r>
              <a:rPr lang="en-US" b="1" u="sng" dirty="0" smtClean="0"/>
              <a:t>References &amp; Resources III</a:t>
            </a:r>
            <a:endParaRPr lang="en-US" sz="2000" b="1" u="sng" dirty="0" smtClean="0"/>
          </a:p>
          <a:p>
            <a:pPr marL="274320" indent="-274320">
              <a:buNone/>
              <a:defRPr/>
            </a:pPr>
            <a:r>
              <a:rPr lang="en-US" dirty="0" smtClean="0"/>
              <a:t>Griffith, Eric. "The Best Free Web Apps of 2011." </a:t>
            </a:r>
            <a:r>
              <a:rPr lang="en-US" i="1" dirty="0" smtClean="0"/>
              <a:t>PC Magazine</a:t>
            </a:r>
            <a:r>
              <a:rPr lang="en-US" dirty="0" smtClean="0"/>
              <a:t>. </a:t>
            </a:r>
            <a:r>
              <a:rPr lang="en-US" dirty="0" err="1" smtClean="0"/>
              <a:t>N.p</a:t>
            </a:r>
            <a:r>
              <a:rPr lang="en-US" dirty="0" smtClean="0"/>
              <a:t>., 13 Jul 2011. Web. 22 Jul 2011. &lt;http://www.pcmag.com/article2/0,2817,2388384,00.asp&gt;.</a:t>
            </a:r>
          </a:p>
          <a:p>
            <a:pPr marL="274320" indent="-274320">
              <a:buFont typeface="Wingdings"/>
              <a:buChar char=""/>
              <a:defRPr/>
            </a:pPr>
            <a:r>
              <a:rPr lang="en-US" dirty="0" err="1" smtClean="0"/>
              <a:t>Guay</a:t>
            </a:r>
            <a:r>
              <a:rPr lang="en-US" dirty="0" smtClean="0"/>
              <a:t>, Stephen . "100 Web Apps to Rule Them All." </a:t>
            </a:r>
            <a:r>
              <a:rPr lang="en-US" i="1" dirty="0" smtClean="0"/>
              <a:t>App Storm</a:t>
            </a:r>
            <a:r>
              <a:rPr lang="en-US" dirty="0" smtClean="0"/>
              <a:t>. </a:t>
            </a:r>
            <a:r>
              <a:rPr lang="en-US" dirty="0" err="1" smtClean="0"/>
              <a:t>N.p</a:t>
            </a:r>
            <a:r>
              <a:rPr lang="en-US" dirty="0" smtClean="0"/>
              <a:t>., 31 May 2011. Web. 23 Jul 2011. &lt;http://web.appstorm.net/roundups/100-web-apps-to-rule-them-all/&gt;.</a:t>
            </a:r>
          </a:p>
          <a:p>
            <a:pPr marL="274320" indent="-274320">
              <a:buFont typeface="Wingdings"/>
              <a:buChar char=""/>
              <a:defRPr/>
            </a:pPr>
            <a:r>
              <a:rPr lang="en-US" dirty="0" smtClean="0"/>
              <a:t>Hamilton, Charles. "QR Codes 101: Make Links to Your Website from Anywhere." </a:t>
            </a:r>
            <a:r>
              <a:rPr lang="en-US" i="1" dirty="0" err="1" smtClean="0"/>
              <a:t>Gigaom</a:t>
            </a:r>
            <a:r>
              <a:rPr lang="en-US" dirty="0" smtClean="0"/>
              <a:t>. 04 Jan 2011. Web. 24 Jul 2011. &lt;http://gigaom.com/collaboration/qr-codes-101-make-links-to-your-website-from-anywhere/&gt;.</a:t>
            </a:r>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274320" indent="-274320">
              <a:buNone/>
              <a:defRPr/>
            </a:pPr>
            <a:r>
              <a:rPr lang="en-US" b="1" u="sng" dirty="0" smtClean="0"/>
              <a:t>References &amp; Resources IV</a:t>
            </a:r>
            <a:endParaRPr lang="en-US" sz="2000" b="1" u="sng" dirty="0" smtClean="0"/>
          </a:p>
          <a:p>
            <a:pPr marL="274320" indent="-274320">
              <a:buNone/>
              <a:defRPr/>
            </a:pPr>
            <a:r>
              <a:rPr lang="en-US" dirty="0" err="1" smtClean="0"/>
              <a:t>Karaoğlu</a:t>
            </a:r>
            <a:r>
              <a:rPr lang="en-US" dirty="0" smtClean="0"/>
              <a:t>, </a:t>
            </a:r>
            <a:r>
              <a:rPr lang="en-US" dirty="0" err="1" smtClean="0"/>
              <a:t>Özge</a:t>
            </a:r>
            <a:r>
              <a:rPr lang="en-US" dirty="0" smtClean="0"/>
              <a:t>. "A-Z Web </a:t>
            </a:r>
            <a:r>
              <a:rPr lang="en-US" dirty="0" err="1" smtClean="0"/>
              <a:t>tools:A+B</a:t>
            </a:r>
            <a:r>
              <a:rPr lang="en-US" dirty="0" smtClean="0"/>
              <a:t>." </a:t>
            </a:r>
            <a:r>
              <a:rPr lang="en-US" i="1" dirty="0" smtClean="0"/>
              <a:t>TL Advisor Blog </a:t>
            </a:r>
            <a:r>
              <a:rPr lang="en-US" dirty="0" smtClean="0"/>
              <a:t>. Tech Learning, 22 Jan 2011. Web. 24 Jul 2011. &lt;http://www.techlearning.com/blogs/35972&gt;.</a:t>
            </a:r>
          </a:p>
          <a:p>
            <a:pPr marL="274320" indent="-274320">
              <a:buFont typeface="Wingdings"/>
              <a:buChar char=""/>
              <a:defRPr/>
            </a:pPr>
            <a:r>
              <a:rPr lang="en-US" dirty="0" err="1" smtClean="0"/>
              <a:t>Karaoğlu</a:t>
            </a:r>
            <a:r>
              <a:rPr lang="en-US" dirty="0" smtClean="0"/>
              <a:t>, </a:t>
            </a:r>
            <a:r>
              <a:rPr lang="en-US" dirty="0" err="1" smtClean="0"/>
              <a:t>Özge</a:t>
            </a:r>
            <a:r>
              <a:rPr lang="en-US" dirty="0" smtClean="0"/>
              <a:t>. "A-Z Web </a:t>
            </a:r>
            <a:r>
              <a:rPr lang="en-US" dirty="0" err="1" smtClean="0"/>
              <a:t>tools:C+D</a:t>
            </a:r>
            <a:r>
              <a:rPr lang="en-US" dirty="0" smtClean="0"/>
              <a:t>." </a:t>
            </a:r>
            <a:r>
              <a:rPr lang="en-US" i="1" dirty="0" smtClean="0"/>
              <a:t>TL Advisor Blog </a:t>
            </a:r>
            <a:r>
              <a:rPr lang="en-US" dirty="0" smtClean="0"/>
              <a:t>. Tech Learning, 02 Mar 2011. Web. 03 Mar 2011. </a:t>
            </a:r>
            <a:r>
              <a:rPr lang="en-US" u="sng" dirty="0" smtClean="0">
                <a:hlinkClick r:id="rId2"/>
              </a:rPr>
              <a:t>http://www.techlearning.com/blogs/37254</a:t>
            </a:r>
            <a:r>
              <a:rPr lang="en-US" dirty="0" smtClean="0"/>
              <a:t>.</a:t>
            </a:r>
          </a:p>
          <a:p>
            <a:pPr marL="274320" indent="-274320">
              <a:buFont typeface="Wingdings"/>
              <a:buChar char=""/>
              <a:defRPr/>
            </a:pPr>
            <a:r>
              <a:rPr lang="en-US" dirty="0" err="1" smtClean="0"/>
              <a:t>Lyne</a:t>
            </a:r>
            <a:r>
              <a:rPr lang="en-US" dirty="0" smtClean="0"/>
              <a:t>, Mark. "What is a QR code and why do you need one?." </a:t>
            </a:r>
            <a:r>
              <a:rPr lang="en-US" i="1" dirty="0" smtClean="0"/>
              <a:t>Search Engine Land</a:t>
            </a:r>
            <a:r>
              <a:rPr lang="en-US" dirty="0" smtClean="0"/>
              <a:t>. </a:t>
            </a:r>
            <a:r>
              <a:rPr lang="en-US" dirty="0" err="1" smtClean="0"/>
              <a:t>N.p</a:t>
            </a:r>
            <a:r>
              <a:rPr lang="en-US" dirty="0" smtClean="0"/>
              <a:t>., 15 Oct 2009. Web. 03 Mar 2011. &lt;http://searchengineland.com/what-is-a-qr-code-and-why-do-you-need-one-27588&gt;.</a:t>
            </a:r>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3200" dirty="0" smtClean="0"/>
              <a:t>You are in the cloud, if you:</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pic>
        <p:nvPicPr>
          <p:cNvPr id="4" name="Picture 3"/>
          <p:cNvPicPr/>
          <p:nvPr/>
        </p:nvPicPr>
        <p:blipFill>
          <a:blip r:embed="rId2" cstate="print"/>
          <a:srcRect t="6667" b="7692"/>
          <a:stretch>
            <a:fillRect/>
          </a:stretch>
        </p:blipFill>
        <p:spPr bwMode="auto">
          <a:xfrm>
            <a:off x="914400" y="2133600"/>
            <a:ext cx="7086600" cy="38862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loud_applications.jpeg"/>
          <p:cNvPicPr>
            <a:picLocks noGrp="1" noChangeAspect="1"/>
          </p:cNvPicPr>
          <p:nvPr>
            <p:ph idx="1"/>
          </p:nvPr>
        </p:nvPicPr>
        <p:blipFill>
          <a:blip r:embed="rId2" cstate="print"/>
          <a:srcRect/>
          <a:stretch>
            <a:fillRect/>
          </a:stretch>
        </p:blipFill>
        <p:spPr>
          <a:xfrm>
            <a:off x="618843" y="1447800"/>
            <a:ext cx="7407557" cy="4302919"/>
          </a:xfrm>
        </p:spPr>
      </p:pic>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sz="2800" dirty="0" smtClean="0">
              <a:latin typeface="Calibri" pitchFamily="34" charset="0"/>
            </a:endParaRPr>
          </a:p>
          <a:p>
            <a:pPr algn="ctr">
              <a:buNone/>
            </a:pPr>
            <a:endParaRPr lang="en-US" sz="2800" dirty="0" smtClean="0">
              <a:latin typeface="Calibri" pitchFamily="34" charset="0"/>
            </a:endParaRPr>
          </a:p>
          <a:p>
            <a:pPr algn="ctr">
              <a:buNone/>
            </a:pPr>
            <a:r>
              <a:rPr lang="en-US" sz="4000" dirty="0" smtClean="0">
                <a:latin typeface="Calibri" pitchFamily="34" charset="0"/>
              </a:rPr>
              <a:t>What can you do online that you can’t do offline?</a:t>
            </a:r>
          </a:p>
          <a:p>
            <a:pPr algn="ctr">
              <a:buNone/>
            </a:pPr>
            <a:endParaRPr lang="en-US" sz="4000" dirty="0" smtClean="0">
              <a:latin typeface="Calibri" pitchFamily="34" charset="0"/>
            </a:endParaRPr>
          </a:p>
          <a:p>
            <a:pPr algn="ctr">
              <a:buNone/>
            </a:pPr>
            <a:r>
              <a:rPr lang="en-US" sz="4000" dirty="0" smtClean="0">
                <a:latin typeface="Calibri" pitchFamily="34" charset="0"/>
              </a:rPr>
              <a:t>Everything– and more!</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ctr">
              <a:buNone/>
            </a:pPr>
            <a:r>
              <a:rPr lang="en-US" sz="3000" b="1" u="sng" dirty="0" smtClean="0"/>
              <a:t>Tools and Applications</a:t>
            </a:r>
          </a:p>
          <a:p>
            <a:pPr>
              <a:buNone/>
            </a:pPr>
            <a:r>
              <a:rPr lang="en-US" b="1" u="sng" dirty="0" smtClean="0"/>
              <a:t>Save Your Bookmarks Online</a:t>
            </a:r>
          </a:p>
          <a:p>
            <a:pPr>
              <a:buNone/>
            </a:pPr>
            <a:endParaRPr lang="en-US" sz="1050" dirty="0" smtClean="0"/>
          </a:p>
          <a:p>
            <a:r>
              <a:rPr lang="en-US" dirty="0" err="1" smtClean="0">
                <a:hlinkClick r:id="rId2"/>
              </a:rPr>
              <a:t>Livebinders</a:t>
            </a:r>
            <a:r>
              <a:rPr lang="en-US" dirty="0" smtClean="0"/>
              <a:t> </a:t>
            </a:r>
            <a:r>
              <a:rPr lang="en-US" sz="1200" dirty="0" smtClean="0">
                <a:hlinkClick r:id="rId3"/>
              </a:rPr>
              <a:t>(</a:t>
            </a:r>
            <a:r>
              <a:rPr lang="en-US" sz="1200" dirty="0" err="1" smtClean="0">
                <a:hlinkClick r:id="rId3"/>
              </a:rPr>
              <a:t>riverstrainings</a:t>
            </a:r>
            <a:r>
              <a:rPr lang="en-US" sz="1200" dirty="0" smtClean="0">
                <a:hlinkClick r:id="rId3"/>
              </a:rPr>
              <a:t>)</a:t>
            </a:r>
            <a:endParaRPr lang="en-US" dirty="0" smtClean="0"/>
          </a:p>
          <a:p>
            <a:r>
              <a:rPr lang="en-US" dirty="0" smtClean="0">
                <a:hlinkClick r:id="rId4"/>
              </a:rPr>
              <a:t>Only2clicks.com</a:t>
            </a:r>
            <a:endParaRPr lang="en-US" dirty="0" smtClean="0">
              <a:hlinkClick r:id="rId5"/>
            </a:endParaRPr>
          </a:p>
          <a:p>
            <a:r>
              <a:rPr lang="en-US" dirty="0" err="1" smtClean="0">
                <a:hlinkClick r:id="rId5"/>
              </a:rPr>
              <a:t>ZooTool</a:t>
            </a:r>
            <a:r>
              <a:rPr lang="en-US" dirty="0" smtClean="0">
                <a:hlinkClick r:id="rId5"/>
              </a:rPr>
              <a:t> </a:t>
            </a:r>
            <a:r>
              <a:rPr lang="en-US" dirty="0" smtClean="0"/>
              <a:t>You can clip images from sites, organize bookmarked sites into packs, then flip through your shots of sites anytime for quick inspiration</a:t>
            </a:r>
          </a:p>
          <a:p>
            <a:r>
              <a:rPr lang="en-US" dirty="0" err="1" smtClean="0">
                <a:hlinkClick r:id="rId6"/>
              </a:rPr>
              <a:t>IKeepBookmarks</a:t>
            </a:r>
            <a:r>
              <a:rPr lang="en-US" dirty="0" smtClean="0">
                <a:hlinkClick r:id="rId6"/>
              </a:rPr>
              <a:t>  </a:t>
            </a:r>
            <a:r>
              <a:rPr lang="en-US" dirty="0" smtClean="0"/>
              <a:t>tool for desktop to make it easy</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ox(in)">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ox(in)">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ox(in)">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latin typeface="Calibri" pitchFamily="34" charset="0"/>
              </a:rPr>
              <a:t>Microsoft Office</a:t>
            </a:r>
          </a:p>
          <a:p>
            <a:r>
              <a:rPr lang="en-US" dirty="0" smtClean="0">
                <a:latin typeface="Calibri" pitchFamily="34" charset="0"/>
              </a:rPr>
              <a:t>Started in 1990 as the term for a set of applications that originally only included Word, Excel, and PowerPoint.</a:t>
            </a:r>
          </a:p>
          <a:p>
            <a:r>
              <a:rPr lang="en-US" dirty="0" smtClean="0">
                <a:latin typeface="Calibri" pitchFamily="34" charset="0"/>
              </a:rPr>
              <a:t>As of 2009 eighty percent of enterprises were using some form of Office.</a:t>
            </a:r>
          </a:p>
          <a:p>
            <a:r>
              <a:rPr lang="en-US" dirty="0" smtClean="0">
                <a:latin typeface="Calibri" pitchFamily="34" charset="0"/>
              </a:rPr>
              <a:t>If you buy a home version, it’s $279 from Microsoft, however, the professional version for businesses is $499. (Microsoft site pricing)</a:t>
            </a:r>
          </a:p>
          <a:p>
            <a:r>
              <a:rPr lang="en-US" dirty="0" smtClean="0">
                <a:latin typeface="Calibri" pitchFamily="34" charset="0"/>
              </a:rPr>
              <a:t>What can be used as a substitute???</a:t>
            </a:r>
          </a:p>
          <a:p>
            <a:endParaRPr lang="en-US" dirty="0"/>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3600" b="1" dirty="0" smtClean="0">
                <a:latin typeface="Calibri" pitchFamily="34" charset="0"/>
              </a:rPr>
              <a:t>Online Office Options :</a:t>
            </a:r>
          </a:p>
          <a:p>
            <a:pPr>
              <a:buNone/>
            </a:pPr>
            <a:endParaRPr lang="en-US" sz="2800" b="1" dirty="0" smtClean="0">
              <a:latin typeface="Calibri" pitchFamily="34" charset="0"/>
            </a:endParaRPr>
          </a:p>
          <a:p>
            <a:pPr>
              <a:buNone/>
            </a:pPr>
            <a:r>
              <a:rPr lang="en-US" sz="2400" dirty="0" smtClean="0">
                <a:latin typeface="Calibri" pitchFamily="34" charset="0"/>
              </a:rPr>
              <a:t>                       (Web-based) Max. file 10GB</a:t>
            </a:r>
          </a:p>
          <a:p>
            <a:pPr>
              <a:buNone/>
            </a:pPr>
            <a:endParaRPr lang="en-US" sz="2400" dirty="0" smtClean="0">
              <a:latin typeface="Calibri" pitchFamily="34" charset="0"/>
            </a:endParaRPr>
          </a:p>
          <a:p>
            <a:pPr lvl="5">
              <a:buNone/>
            </a:pPr>
            <a:r>
              <a:rPr lang="en-US" sz="2400" dirty="0" smtClean="0">
                <a:latin typeface="Calibri" pitchFamily="34" charset="0"/>
              </a:rPr>
              <a:t>                   (Web-based)</a:t>
            </a:r>
          </a:p>
          <a:p>
            <a:pPr lvl="5">
              <a:buNone/>
            </a:pPr>
            <a:endParaRPr lang="en-US" sz="2400" dirty="0" smtClean="0">
              <a:latin typeface="Calibri" pitchFamily="34" charset="0"/>
            </a:endParaRPr>
          </a:p>
          <a:p>
            <a:pPr lvl="5">
              <a:buNone/>
            </a:pPr>
            <a:r>
              <a:rPr lang="en-US" sz="2400" dirty="0" smtClean="0">
                <a:latin typeface="Calibri" pitchFamily="34" charset="0"/>
                <a:hlinkClick r:id="rId2"/>
              </a:rPr>
              <a:t>Microsoft Office Web Apps</a:t>
            </a:r>
            <a:r>
              <a:rPr lang="en-US" sz="2400" dirty="0" smtClean="0">
                <a:latin typeface="Calibri" pitchFamily="34" charset="0"/>
              </a:rPr>
              <a:t> to access need Hotmail account.</a:t>
            </a:r>
          </a:p>
          <a:p>
            <a:pPr lvl="5">
              <a:buNone/>
            </a:pPr>
            <a:endParaRPr lang="en-US" sz="2400" dirty="0" smtClean="0">
              <a:latin typeface="Calibri" pitchFamily="34" charset="0"/>
            </a:endParaRPr>
          </a:p>
          <a:p>
            <a:pPr>
              <a:buNone/>
            </a:pPr>
            <a:endParaRPr lang="en-US" sz="2400" dirty="0" smtClean="0">
              <a:latin typeface="Calibri" pitchFamily="34" charset="0"/>
            </a:endParaRPr>
          </a:p>
          <a:p>
            <a:endParaRPr lang="en-US" sz="2400" dirty="0" smtClean="0">
              <a:latin typeface="Calibri" pitchFamily="34" charset="0"/>
            </a:endParaRPr>
          </a:p>
        </p:txBody>
      </p:sp>
      <p:sp>
        <p:nvSpPr>
          <p:cNvPr id="3" name="Title 2"/>
          <p:cNvSpPr>
            <a:spLocks noGrp="1"/>
          </p:cNvSpPr>
          <p:nvPr>
            <p:ph type="title"/>
          </p:nvPr>
        </p:nvSpPr>
        <p:spPr/>
        <p:txBody>
          <a:bodyPr>
            <a:normAutofit fontScale="90000"/>
          </a:bodyPr>
          <a:lstStyle/>
          <a:p>
            <a:r>
              <a:rPr lang="en-US" dirty="0" smtClean="0"/>
              <a:t>Web 2.0 and Community Service</a:t>
            </a:r>
            <a:endParaRPr lang="en-US" dirty="0"/>
          </a:p>
        </p:txBody>
      </p:sp>
      <p:pic>
        <p:nvPicPr>
          <p:cNvPr id="4" name="Picture 4" descr="File:Google Docs logo.png">
            <a:hlinkClick r:id="rId3"/>
          </p:cNvPr>
          <p:cNvPicPr>
            <a:picLocks noChangeAspect="1" noChangeArrowheads="1"/>
          </p:cNvPicPr>
          <p:nvPr/>
        </p:nvPicPr>
        <p:blipFill>
          <a:blip r:embed="rId4" cstate="print"/>
          <a:srcRect/>
          <a:stretch>
            <a:fillRect/>
          </a:stretch>
        </p:blipFill>
        <p:spPr bwMode="auto">
          <a:xfrm>
            <a:off x="533400" y="2667000"/>
            <a:ext cx="1433513" cy="311150"/>
          </a:xfrm>
          <a:prstGeom prst="rect">
            <a:avLst/>
          </a:prstGeom>
          <a:noFill/>
          <a:ln w="9525">
            <a:noFill/>
            <a:miter lim="800000"/>
            <a:headEnd/>
            <a:tailEnd/>
          </a:ln>
        </p:spPr>
      </p:pic>
      <p:pic>
        <p:nvPicPr>
          <p:cNvPr id="5" name="Picture 6" descr="File:Zoho logo.png">
            <a:hlinkClick r:id="rId5"/>
          </p:cNvPr>
          <p:cNvPicPr>
            <a:picLocks noChangeAspect="1" noChangeArrowheads="1"/>
          </p:cNvPicPr>
          <p:nvPr/>
        </p:nvPicPr>
        <p:blipFill>
          <a:blip r:embed="rId6" cstate="print"/>
          <a:srcRect/>
          <a:stretch>
            <a:fillRect/>
          </a:stretch>
        </p:blipFill>
        <p:spPr bwMode="auto">
          <a:xfrm>
            <a:off x="1600200" y="3352800"/>
            <a:ext cx="1343025" cy="457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381</TotalTime>
  <Words>1956</Words>
  <Application>Microsoft Office PowerPoint</Application>
  <PresentationFormat>On-screen Show (4:3)</PresentationFormat>
  <Paragraphs>256</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Concourse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vector>
  </TitlesOfParts>
  <Company>Mobile-Latham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2.0 and Community Service</dc:title>
  <dc:creator>Linda Devore</dc:creator>
  <cp:lastModifiedBy>riv</cp:lastModifiedBy>
  <cp:revision>34</cp:revision>
  <dcterms:created xsi:type="dcterms:W3CDTF">2011-10-31T03:38:12Z</dcterms:created>
  <dcterms:modified xsi:type="dcterms:W3CDTF">2014-04-15T05:16:23Z</dcterms:modified>
</cp:coreProperties>
</file>