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88" r:id="rId23"/>
    <p:sldId id="277" r:id="rId24"/>
    <p:sldId id="281" r:id="rId25"/>
    <p:sldId id="279" r:id="rId26"/>
    <p:sldId id="283" r:id="rId27"/>
    <p:sldId id="278"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3957" autoAdjust="0"/>
  </p:normalViewPr>
  <p:slideViewPr>
    <p:cSldViewPr>
      <p:cViewPr>
        <p:scale>
          <a:sx n="100" d="100"/>
          <a:sy n="100" d="100"/>
        </p:scale>
        <p:origin x="-1158" y="60"/>
      </p:cViewPr>
      <p:guideLst>
        <p:guide orient="horz" pos="2160"/>
        <p:guide pos="2880"/>
      </p:guideLst>
    </p:cSldViewPr>
  </p:slideViewPr>
  <p:notesTextViewPr>
    <p:cViewPr>
      <p:scale>
        <a:sx n="1" d="1"/>
        <a:sy n="1" d="1"/>
      </p:scale>
      <p:origin x="0" y="0"/>
    </p:cViewPr>
  </p:notesTextViewPr>
  <p:sorterViewPr>
    <p:cViewPr>
      <p:scale>
        <a:sx n="100" d="100"/>
        <a:sy n="100" d="100"/>
      </p:scale>
      <p:origin x="0" y="2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0E01E4-93FD-44A2-88EE-1B9141D83CF0}" type="datetimeFigureOut">
              <a:rPr lang="en-US" smtClean="0"/>
              <a:t>1/25/2012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CF30FF1-8686-4D1D-BC8A-4D99FB97B68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0E01E4-93FD-44A2-88EE-1B9141D83CF0}" type="datetimeFigureOut">
              <a:rPr lang="en-US" smtClean="0"/>
              <a:t>1/25/2012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F30FF1-8686-4D1D-BC8A-4D99FB97B6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0E01E4-93FD-44A2-88EE-1B9141D83CF0}" type="datetimeFigureOut">
              <a:rPr lang="en-US" smtClean="0"/>
              <a:t>1/25/2012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F30FF1-8686-4D1D-BC8A-4D99FB97B6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0E01E4-93FD-44A2-88EE-1B9141D83CF0}" type="datetimeFigureOut">
              <a:rPr lang="en-US" smtClean="0"/>
              <a:t>1/25/2012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F30FF1-8686-4D1D-BC8A-4D99FB97B68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0E01E4-93FD-44A2-88EE-1B9141D83CF0}" type="datetimeFigureOut">
              <a:rPr lang="en-US" smtClean="0"/>
              <a:t>1/25/2012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F30FF1-8686-4D1D-BC8A-4D99FB97B68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0E01E4-93FD-44A2-88EE-1B9141D83CF0}" type="datetimeFigureOut">
              <a:rPr lang="en-US" smtClean="0"/>
              <a:t>1/25/2012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F30FF1-8686-4D1D-BC8A-4D99FB97B68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0E01E4-93FD-44A2-88EE-1B9141D83CF0}" type="datetimeFigureOut">
              <a:rPr lang="en-US" smtClean="0"/>
              <a:t>1/25/2012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CF30FF1-8686-4D1D-BC8A-4D99FB97B6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0E01E4-93FD-44A2-88EE-1B9141D83CF0}" type="datetimeFigureOut">
              <a:rPr lang="en-US" smtClean="0"/>
              <a:t>1/25/2012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CF30FF1-8686-4D1D-BC8A-4D99FB97B68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0E01E4-93FD-44A2-88EE-1B9141D83CF0}" type="datetimeFigureOut">
              <a:rPr lang="en-US" smtClean="0"/>
              <a:t>1/25/2012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CF30FF1-8686-4D1D-BC8A-4D99FB97B6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0E01E4-93FD-44A2-88EE-1B9141D83CF0}" type="datetimeFigureOut">
              <a:rPr lang="en-US" smtClean="0"/>
              <a:t>1/25/2012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F30FF1-8686-4D1D-BC8A-4D99FB97B6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0E01E4-93FD-44A2-88EE-1B9141D83CF0}" type="datetimeFigureOut">
              <a:rPr lang="en-US" smtClean="0"/>
              <a:t>1/25/2012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F30FF1-8686-4D1D-BC8A-4D99FB97B68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0E01E4-93FD-44A2-88EE-1B9141D83CF0}" type="datetimeFigureOut">
              <a:rPr lang="en-US" smtClean="0"/>
              <a:t>1/25/2012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F30FF1-8686-4D1D-BC8A-4D99FB97B6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mber.thinkfree.com/member/goLandingPage.actio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03.ibm.com/software/lotus/symphony/home.nsf/home" TargetMode="External"/><Relationship Id="rId7" Type="http://schemas.openxmlformats.org/officeDocument/2006/relationships/hyperlink" Target="http://www.openoffice.org/" TargetMode="External"/><Relationship Id="rId2" Type="http://schemas.openxmlformats.org/officeDocument/2006/relationships/hyperlink" Target="http://www.calligra-suite.org/"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neooffice.org/favicon.png"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hyperlink" Target="http://www.sliderocket.com/"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4shared.com/" TargetMode="External"/><Relationship Id="rId2" Type="http://schemas.openxmlformats.org/officeDocument/2006/relationships/hyperlink" Target="https://spideroak.com/" TargetMode="External"/><Relationship Id="rId1" Type="http://schemas.openxmlformats.org/officeDocument/2006/relationships/slideLayout" Target="../slideLayouts/slideLayout2.xml"/><Relationship Id="rId5" Type="http://schemas.openxmlformats.org/officeDocument/2006/relationships/hyperlink" Target="http://skydrive.live.com/" TargetMode="External"/><Relationship Id="rId4" Type="http://schemas.openxmlformats.org/officeDocument/2006/relationships/hyperlink" Target="http://www.dropbox.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basecamphq.com/" TargetMode="External"/><Relationship Id="rId2" Type="http://schemas.openxmlformats.org/officeDocument/2006/relationships/hyperlink" Target="http://wiggio.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osketch.com/" TargetMode="External"/><Relationship Id="rId2" Type="http://schemas.openxmlformats.org/officeDocument/2006/relationships/hyperlink" Target="http://writeboard.com/" TargetMode="External"/><Relationship Id="rId1" Type="http://schemas.openxmlformats.org/officeDocument/2006/relationships/slideLayout" Target="../slideLayouts/slideLayout2.xml"/><Relationship Id="rId5" Type="http://schemas.openxmlformats.org/officeDocument/2006/relationships/hyperlink" Target="http://www.meetin.gs/" TargetMode="External"/><Relationship Id="rId4" Type="http://schemas.openxmlformats.org/officeDocument/2006/relationships/hyperlink" Target="http://creately.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ideapi.com/" TargetMode="External"/><Relationship Id="rId2" Type="http://schemas.openxmlformats.org/officeDocument/2006/relationships/hyperlink" Target="http://www.scriblink.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nly2clicks.com/" TargetMode="External"/><Relationship Id="rId2" Type="http://schemas.openxmlformats.org/officeDocument/2006/relationships/hyperlink" Target="http://livebinders.com/" TargetMode="External"/><Relationship Id="rId1" Type="http://schemas.openxmlformats.org/officeDocument/2006/relationships/slideLayout" Target="../slideLayouts/slideLayout2.xml"/><Relationship Id="rId5" Type="http://schemas.openxmlformats.org/officeDocument/2006/relationships/hyperlink" Target="http://www.ikeepbookmarks.com/" TargetMode="External"/><Relationship Id="rId4" Type="http://schemas.openxmlformats.org/officeDocument/2006/relationships/hyperlink" Target="http://zootoo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oallen.com/spam-proof-email-generator.html" TargetMode="External"/><Relationship Id="rId7" Type="http://schemas.openxmlformats.org/officeDocument/2006/relationships/hyperlink" Target="http://lists.econsultant.com/top-disposable-email-services-websites.html" TargetMode="External"/><Relationship Id="rId2" Type="http://schemas.openxmlformats.org/officeDocument/2006/relationships/hyperlink" Target="http://mailinator.com/" TargetMode="External"/><Relationship Id="rId1" Type="http://schemas.openxmlformats.org/officeDocument/2006/relationships/slideLayout" Target="../slideLayouts/slideLayout2.xml"/><Relationship Id="rId6" Type="http://schemas.openxmlformats.org/officeDocument/2006/relationships/hyperlink" Target="http://www.incognitomail.com/" TargetMode="External"/><Relationship Id="rId5" Type="http://schemas.openxmlformats.org/officeDocument/2006/relationships/hyperlink" Target="http://10minutemail.com/10MinuteMail/index.html" TargetMode="External"/><Relationship Id="rId4" Type="http://schemas.openxmlformats.org/officeDocument/2006/relationships/hyperlink" Target="http://www.guerrillamail.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freedigitalphotos.net/" TargetMode="External"/><Relationship Id="rId7" Type="http://schemas.openxmlformats.org/officeDocument/2006/relationships/hyperlink" Target="http://tutorialblog.org/25-places-to-find-awesome-stock-photos-%e2%80%94-free-and-cheap/" TargetMode="External"/><Relationship Id="rId2" Type="http://schemas.openxmlformats.org/officeDocument/2006/relationships/hyperlink" Target="http://4freephotos.com/" TargetMode="External"/><Relationship Id="rId1" Type="http://schemas.openxmlformats.org/officeDocument/2006/relationships/slideLayout" Target="../slideLayouts/slideLayout2.xml"/><Relationship Id="rId6" Type="http://schemas.openxmlformats.org/officeDocument/2006/relationships/hyperlink" Target="http://www.wpclipart.com/" TargetMode="External"/><Relationship Id="rId5" Type="http://schemas.openxmlformats.org/officeDocument/2006/relationships/hyperlink" Target="http://worldimages.sjsu.edu/" TargetMode="External"/><Relationship Id="rId4" Type="http://schemas.openxmlformats.org/officeDocument/2006/relationships/hyperlink" Target="http://public-domain-photos.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creenr.com/" TargetMode="External"/><Relationship Id="rId2" Type="http://schemas.openxmlformats.org/officeDocument/2006/relationships/hyperlink" Target="http://camstudio.org/" TargetMode="External"/><Relationship Id="rId1" Type="http://schemas.openxmlformats.org/officeDocument/2006/relationships/slideLayout" Target="../slideLayouts/slideLayout2.xml"/><Relationship Id="rId5" Type="http://schemas.openxmlformats.org/officeDocument/2006/relationships/hyperlink" Target="http://jaycut.com/" TargetMode="External"/><Relationship Id="rId4" Type="http://schemas.openxmlformats.org/officeDocument/2006/relationships/hyperlink" Target="http://www.makeuseof.com/dir/memoov-create-animated-movies-online/"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lunapic.com/editor/" TargetMode="External"/><Relationship Id="rId3" Type="http://schemas.openxmlformats.org/officeDocument/2006/relationships/hyperlink" Target="http://worditout.com/" TargetMode="External"/><Relationship Id="rId7" Type="http://schemas.openxmlformats.org/officeDocument/2006/relationships/hyperlink" Target="http://www.kizoa.com/" TargetMode="External"/><Relationship Id="rId2" Type="http://schemas.openxmlformats.org/officeDocument/2006/relationships/hyperlink" Target="http://www.imageoptimizer.net/Pages/Home.aspx" TargetMode="External"/><Relationship Id="rId1" Type="http://schemas.openxmlformats.org/officeDocument/2006/relationships/slideLayout" Target="../slideLayouts/slideLayout2.xml"/><Relationship Id="rId6" Type="http://schemas.openxmlformats.org/officeDocument/2006/relationships/hyperlink" Target="http://pixlr.com/" TargetMode="External"/><Relationship Id="rId11" Type="http://schemas.openxmlformats.org/officeDocument/2006/relationships/hyperlink" Target="http://www.fatpaint.com/" TargetMode="External"/><Relationship Id="rId5" Type="http://schemas.openxmlformats.org/officeDocument/2006/relationships/hyperlink" Target="http://www.tagxedo.com/" TargetMode="External"/><Relationship Id="rId10" Type="http://schemas.openxmlformats.org/officeDocument/2006/relationships/hyperlink" Target="http://bighugelabs.com/" TargetMode="External"/><Relationship Id="rId4" Type="http://schemas.openxmlformats.org/officeDocument/2006/relationships/hyperlink" Target="http://www.wordle.net/" TargetMode="External"/><Relationship Id="rId9" Type="http://schemas.openxmlformats.org/officeDocument/2006/relationships/hyperlink" Target="http://www.imagechef.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dinkypage.com/138962/?9yt5iwt" TargetMode="External"/><Relationship Id="rId2" Type="http://schemas.openxmlformats.org/officeDocument/2006/relationships/hyperlink" Target="http://disposablewebpage.com/" TargetMode="External"/><Relationship Id="rId1" Type="http://schemas.openxmlformats.org/officeDocument/2006/relationships/slideLayout" Target="../slideLayouts/slideLayout2.xml"/><Relationship Id="rId6" Type="http://schemas.openxmlformats.org/officeDocument/2006/relationships/hyperlink" Target="http://www.academicearth.org/" TargetMode="External"/><Relationship Id="rId5" Type="http://schemas.openxmlformats.org/officeDocument/2006/relationships/hyperlink" Target="http://www.readthewords.com/" TargetMode="External"/><Relationship Id="rId4" Type="http://schemas.openxmlformats.org/officeDocument/2006/relationships/hyperlink" Target="http://www.tineye.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internetdrugcoupons.com/" TargetMode="External"/><Relationship Id="rId3" Type="http://schemas.openxmlformats.org/officeDocument/2006/relationships/hyperlink" Target="http://timeglider.com/" TargetMode="External"/><Relationship Id="rId7" Type="http://schemas.openxmlformats.org/officeDocument/2006/relationships/hyperlink" Target="http://www.findsounds.com/" TargetMode="External"/><Relationship Id="rId2" Type="http://schemas.openxmlformats.org/officeDocument/2006/relationships/hyperlink" Target="http://popurls.com/" TargetMode="External"/><Relationship Id="rId1" Type="http://schemas.openxmlformats.org/officeDocument/2006/relationships/slideLayout" Target="../slideLayouts/slideLayout2.xml"/><Relationship Id="rId6" Type="http://schemas.openxmlformats.org/officeDocument/2006/relationships/hyperlink" Target="http://home.myway.com/" TargetMode="External"/><Relationship Id="rId5" Type="http://schemas.openxmlformats.org/officeDocument/2006/relationships/hyperlink" Target="http://www.howjsay.com/" TargetMode="External"/><Relationship Id="rId4" Type="http://schemas.openxmlformats.org/officeDocument/2006/relationships/hyperlink" Target="http://www.alice.org/" TargetMode="External"/><Relationship Id="rId9" Type="http://schemas.openxmlformats.org/officeDocument/2006/relationships/hyperlink" Target="http://www.vitalchek.co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allmyfaves.com/" TargetMode="External"/><Relationship Id="rId3" Type="http://schemas.openxmlformats.org/officeDocument/2006/relationships/hyperlink" Target="http://www.onlineuniversities.com/blog/2010/01/100-incredible-educational-virtual-tours-you-dont-want-to-miss/" TargetMode="External"/><Relationship Id="rId7" Type="http://schemas.openxmlformats.org/officeDocument/2006/relationships/hyperlink" Target="http://www.calendarlabs.com/" TargetMode="External"/><Relationship Id="rId2" Type="http://schemas.openxmlformats.org/officeDocument/2006/relationships/hyperlink" Target="http://www.netgalley.com/" TargetMode="External"/><Relationship Id="rId1" Type="http://schemas.openxmlformats.org/officeDocument/2006/relationships/slideLayout" Target="../slideLayouts/slideLayout2.xml"/><Relationship Id="rId6" Type="http://schemas.openxmlformats.org/officeDocument/2006/relationships/hyperlink" Target="http://floorplanner.com/" TargetMode="External"/><Relationship Id="rId5" Type="http://schemas.openxmlformats.org/officeDocument/2006/relationships/hyperlink" Target="http://naturesoundsfor.me/" TargetMode="External"/><Relationship Id="rId4" Type="http://schemas.openxmlformats.org/officeDocument/2006/relationships/hyperlink" Target="http://www.sumopaint.com/home/"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www.junauza.com/2010/06/8-of-best-online-backup-services-for.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echlearning.com/blogs/3725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quickoffice.com/" TargetMode="External"/><Relationship Id="rId7" Type="http://schemas.openxmlformats.org/officeDocument/2006/relationships/image" Target="../media/image8.png"/><Relationship Id="rId2" Type="http://schemas.openxmlformats.org/officeDocument/2006/relationships/hyperlink" Target="http://office.live.com/" TargetMode="External"/><Relationship Id="rId1" Type="http://schemas.openxmlformats.org/officeDocument/2006/relationships/slideLayout" Target="../slideLayouts/slideLayout2.xml"/><Relationship Id="rId6" Type="http://schemas.openxmlformats.org/officeDocument/2006/relationships/hyperlink" Target="http://www.zoho.com/" TargetMode="External"/><Relationship Id="rId5" Type="http://schemas.openxmlformats.org/officeDocument/2006/relationships/image" Target="../media/image7.png"/><Relationship Id="rId4" Type="http://schemas.openxmlformats.org/officeDocument/2006/relationships/hyperlink" Target="https://www.google.com/accounts/ServiceLogin?service=writely&amp;passive=1209600&amp;continue=https://docs.google.com/&amp;followup=https://docs.google.com/&amp;ltmpl=home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solidFill>
                  <a:srgbClr val="0070C0"/>
                </a:solidFill>
                <a:effectLst/>
                <a:latin typeface="Berlin Sans FB" pitchFamily="34" charset="0"/>
              </a:rPr>
              <a:t>Web 2.0 and You – </a:t>
            </a:r>
            <a:br>
              <a:rPr lang="en-US" dirty="0">
                <a:solidFill>
                  <a:srgbClr val="0070C0"/>
                </a:solidFill>
                <a:effectLst/>
                <a:latin typeface="Berlin Sans FB" pitchFamily="34" charset="0"/>
              </a:rPr>
            </a:br>
            <a:r>
              <a:rPr lang="en-US" dirty="0">
                <a:solidFill>
                  <a:srgbClr val="0070C0"/>
                </a:solidFill>
                <a:effectLst/>
                <a:latin typeface="Berlin Sans FB" pitchFamily="34" charset="0"/>
              </a:rPr>
              <a:t>     What Can You Do With It?</a:t>
            </a:r>
            <a:endParaRPr lang="en-US" dirty="0">
              <a:solidFill>
                <a:srgbClr val="0070C0"/>
              </a:solidFill>
              <a:latin typeface="Berlin Sans FB" pitchFamily="34" charset="0"/>
            </a:endParaRPr>
          </a:p>
        </p:txBody>
      </p:sp>
      <p:sp>
        <p:nvSpPr>
          <p:cNvPr id="3" name="Subtitle 2"/>
          <p:cNvSpPr>
            <a:spLocks noGrp="1"/>
          </p:cNvSpPr>
          <p:nvPr>
            <p:ph type="subTitle" idx="1"/>
          </p:nvPr>
        </p:nvSpPr>
        <p:spPr/>
        <p:txBody>
          <a:bodyPr/>
          <a:lstStyle/>
          <a:p>
            <a:pPr algn="l"/>
            <a:r>
              <a:rPr lang="en-US" b="1" dirty="0" smtClean="0"/>
              <a:t>             Presented by</a:t>
            </a:r>
          </a:p>
          <a:p>
            <a:pPr algn="l"/>
            <a:r>
              <a:rPr lang="en-US" b="1" dirty="0"/>
              <a:t> </a:t>
            </a:r>
            <a:r>
              <a:rPr lang="en-US" b="1" dirty="0" smtClean="0"/>
              <a:t>                    Linda </a:t>
            </a:r>
            <a:r>
              <a:rPr lang="en-US" b="1" dirty="0"/>
              <a:t>DeVore </a:t>
            </a:r>
          </a:p>
        </p:txBody>
      </p:sp>
    </p:spTree>
    <p:extLst>
      <p:ext uri="{BB962C8B-B14F-4D97-AF65-F5344CB8AC3E}">
        <p14:creationId xmlns:p14="http://schemas.microsoft.com/office/powerpoint/2010/main" val="439245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pic>
        <p:nvPicPr>
          <p:cNvPr id="4" name="Content Placeholder 6"/>
          <p:cNvPicPr>
            <a:picLocks noGrp="1"/>
          </p:cNvPicPr>
          <p:nvPr>
            <p:ph idx="1"/>
          </p:nvPr>
        </p:nvPicPr>
        <p:blipFill>
          <a:blip r:embed="rId2" cstate="print"/>
          <a:srcRect t="17436" r="23237" b="6154"/>
          <a:stretch>
            <a:fillRect/>
          </a:stretch>
        </p:blipFill>
        <p:spPr>
          <a:xfrm>
            <a:off x="1106277" y="2025230"/>
            <a:ext cx="6893993" cy="4144962"/>
          </a:xfrm>
          <a:prstGeom prst="rect">
            <a:avLst/>
          </a:prstGeom>
          <a:effectLst>
            <a:outerShdw blurRad="292100" dist="139700" dir="2700000" algn="tl" rotWithShape="0">
              <a:srgbClr val="333333">
                <a:alpha val="65000"/>
              </a:srgbClr>
            </a:outerShdw>
          </a:effectLst>
        </p:spPr>
      </p:pic>
      <p:sp>
        <p:nvSpPr>
          <p:cNvPr id="5" name="TextBox 4"/>
          <p:cNvSpPr txBox="1"/>
          <p:nvPr/>
        </p:nvSpPr>
        <p:spPr>
          <a:xfrm>
            <a:off x="1106277" y="1447800"/>
            <a:ext cx="2590800" cy="584775"/>
          </a:xfrm>
          <a:prstGeom prst="rect">
            <a:avLst/>
          </a:prstGeom>
          <a:noFill/>
        </p:spPr>
        <p:txBody>
          <a:bodyPr wrap="square" rtlCol="0">
            <a:spAutoFit/>
          </a:bodyPr>
          <a:lstStyle/>
          <a:p>
            <a:r>
              <a:rPr lang="en-US" sz="3200" b="1" dirty="0" err="1">
                <a:solidFill>
                  <a:prstClr val="black"/>
                </a:solidFill>
                <a:hlinkClick r:id="rId3"/>
              </a:rPr>
              <a:t>ThinkFree</a:t>
            </a:r>
            <a:endParaRPr lang="en-US" dirty="0"/>
          </a:p>
        </p:txBody>
      </p:sp>
    </p:spTree>
    <p:extLst>
      <p:ext uri="{BB962C8B-B14F-4D97-AF65-F5344CB8AC3E}">
        <p14:creationId xmlns:p14="http://schemas.microsoft.com/office/powerpoint/2010/main" val="1502980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F07F09"/>
              </a:buClr>
              <a:buNone/>
            </a:pPr>
            <a:r>
              <a:rPr lang="en-US" b="1" u="sng" dirty="0">
                <a:solidFill>
                  <a:prstClr val="black"/>
                </a:solidFill>
              </a:rPr>
              <a:t>Downloadable Options</a:t>
            </a:r>
          </a:p>
          <a:p>
            <a:pPr lvl="0">
              <a:buClr>
                <a:srgbClr val="F07F09"/>
              </a:buClr>
            </a:pPr>
            <a:r>
              <a:rPr lang="en-US" dirty="0">
                <a:solidFill>
                  <a:prstClr val="black"/>
                </a:solidFill>
                <a:latin typeface="Calibri" pitchFamily="34" charset="0"/>
              </a:rPr>
              <a:t>          Lotus Symphony (Windows)</a:t>
            </a:r>
          </a:p>
          <a:p>
            <a:pPr lvl="0">
              <a:buClr>
                <a:srgbClr val="F07F09"/>
              </a:buClr>
              <a:buNone/>
            </a:pPr>
            <a:endParaRPr lang="en-US" dirty="0">
              <a:solidFill>
                <a:prstClr val="black"/>
              </a:solidFill>
            </a:endParaRPr>
          </a:p>
          <a:p>
            <a:pPr lvl="0">
              <a:buClr>
                <a:srgbClr val="F07F09"/>
              </a:buClr>
            </a:pPr>
            <a:r>
              <a:rPr lang="pt-BR" dirty="0">
                <a:solidFill>
                  <a:prstClr val="black"/>
                </a:solidFill>
              </a:rPr>
              <a:t>         </a:t>
            </a:r>
            <a:r>
              <a:rPr lang="pt-BR" dirty="0">
                <a:solidFill>
                  <a:prstClr val="black"/>
                </a:solidFill>
                <a:latin typeface="Calibri" pitchFamily="34" charset="0"/>
              </a:rPr>
              <a:t>Neo Office (Mac OS X)</a:t>
            </a:r>
          </a:p>
          <a:p>
            <a:pPr lvl="0">
              <a:buClr>
                <a:srgbClr val="F07F09"/>
              </a:buClr>
              <a:buNone/>
            </a:pPr>
            <a:endParaRPr lang="pt-BR" dirty="0">
              <a:solidFill>
                <a:prstClr val="black"/>
              </a:solidFill>
              <a:latin typeface="Calibri" pitchFamily="34" charset="0"/>
            </a:endParaRPr>
          </a:p>
          <a:p>
            <a:pPr lvl="0">
              <a:buClr>
                <a:srgbClr val="F07F09"/>
              </a:buClr>
            </a:pPr>
            <a:r>
              <a:rPr lang="en-US" dirty="0">
                <a:solidFill>
                  <a:prstClr val="black"/>
                </a:solidFill>
                <a:latin typeface="Calibri" pitchFamily="34" charset="0"/>
              </a:rPr>
              <a:t>                      (</a:t>
            </a:r>
            <a:r>
              <a:rPr lang="pt-BR" dirty="0">
                <a:solidFill>
                  <a:prstClr val="black"/>
                </a:solidFill>
                <a:latin typeface="Calibri" pitchFamily="34" charset="0"/>
              </a:rPr>
              <a:t>Windows, Mac OS X, Linux)</a:t>
            </a:r>
          </a:p>
          <a:p>
            <a:pPr lvl="0">
              <a:buClr>
                <a:srgbClr val="F07F09"/>
              </a:buClr>
              <a:buNone/>
            </a:pPr>
            <a:endParaRPr lang="en-US" dirty="0">
              <a:solidFill>
                <a:prstClr val="black"/>
              </a:solidFill>
              <a:latin typeface="Calibri" pitchFamily="34" charset="0"/>
            </a:endParaRPr>
          </a:p>
          <a:p>
            <a:pPr lvl="0">
              <a:buClr>
                <a:srgbClr val="F07F09"/>
              </a:buClr>
            </a:pPr>
            <a:r>
              <a:rPr lang="en-US" b="1" dirty="0" err="1">
                <a:solidFill>
                  <a:prstClr val="black"/>
                </a:solidFill>
                <a:latin typeface="Calibri" pitchFamily="34" charset="0"/>
                <a:hlinkClick r:id="rId2"/>
              </a:rPr>
              <a:t>Calligra</a:t>
            </a:r>
            <a:r>
              <a:rPr lang="en-US" b="1" dirty="0">
                <a:solidFill>
                  <a:prstClr val="black"/>
                </a:solidFill>
                <a:latin typeface="Calibri" pitchFamily="34" charset="0"/>
                <a:hlinkClick r:id="rId2"/>
              </a:rPr>
              <a:t> Suite</a:t>
            </a:r>
            <a:r>
              <a:rPr lang="en-US" dirty="0">
                <a:solidFill>
                  <a:prstClr val="black"/>
                </a:solidFill>
                <a:latin typeface="Calibri" pitchFamily="34" charset="0"/>
                <a:hlinkClick r:id="rId2"/>
              </a:rPr>
              <a:t> </a:t>
            </a:r>
            <a:r>
              <a:rPr lang="en-US" dirty="0">
                <a:solidFill>
                  <a:prstClr val="black"/>
                </a:solidFill>
                <a:latin typeface="Calibri" pitchFamily="34" charset="0"/>
              </a:rPr>
              <a:t>has both office &amp; graphic apps! (runs on Windows, Linux; as well as mobile version)</a:t>
            </a:r>
            <a:endParaRPr lang="en-US" dirty="0">
              <a:solidFill>
                <a:prstClr val="black"/>
              </a:solidFill>
            </a:endParaRPr>
          </a:p>
          <a:p>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pic>
        <p:nvPicPr>
          <p:cNvPr id="4" name="Picture 3" descr="File:Lotus Symphony icon.png">
            <a:hlinkClick r:id="rId3"/>
          </p:cNvPr>
          <p:cNvPicPr>
            <a:picLocks noChangeAspect="1" noChangeArrowheads="1"/>
          </p:cNvPicPr>
          <p:nvPr/>
        </p:nvPicPr>
        <p:blipFill>
          <a:blip r:embed="rId4" cstate="print"/>
          <a:srcRect/>
          <a:stretch>
            <a:fillRect/>
          </a:stretch>
        </p:blipFill>
        <p:spPr bwMode="auto">
          <a:xfrm>
            <a:off x="852487" y="2007020"/>
            <a:ext cx="657225" cy="657225"/>
          </a:xfrm>
          <a:prstGeom prst="rect">
            <a:avLst/>
          </a:prstGeom>
          <a:noFill/>
          <a:ln w="9525">
            <a:noFill/>
            <a:miter lim="800000"/>
            <a:headEnd/>
            <a:tailEnd/>
          </a:ln>
        </p:spPr>
      </p:pic>
      <p:pic>
        <p:nvPicPr>
          <p:cNvPr id="5" name="Picture 4" descr="File:NeoOffice icon.png">
            <a:hlinkClick r:id="rId5"/>
          </p:cNvPr>
          <p:cNvPicPr>
            <a:picLocks noChangeAspect="1" noChangeArrowheads="1"/>
          </p:cNvPicPr>
          <p:nvPr/>
        </p:nvPicPr>
        <p:blipFill>
          <a:blip r:embed="rId6" cstate="print"/>
          <a:srcRect/>
          <a:stretch>
            <a:fillRect/>
          </a:stretch>
        </p:blipFill>
        <p:spPr bwMode="auto">
          <a:xfrm>
            <a:off x="762000" y="2667000"/>
            <a:ext cx="838200" cy="838200"/>
          </a:xfrm>
          <a:prstGeom prst="rect">
            <a:avLst/>
          </a:prstGeom>
          <a:noFill/>
          <a:ln w="9525">
            <a:noFill/>
            <a:miter lim="800000"/>
            <a:headEnd/>
            <a:tailEnd/>
          </a:ln>
        </p:spPr>
      </p:pic>
      <p:pic>
        <p:nvPicPr>
          <p:cNvPr id="6" name="Picture 5" descr="File:OpenOffice.org.svg">
            <a:hlinkClick r:id="rId7"/>
          </p:cNvPr>
          <p:cNvPicPr>
            <a:picLocks noChangeAspect="1" noChangeArrowheads="1"/>
          </p:cNvPicPr>
          <p:nvPr/>
        </p:nvPicPr>
        <p:blipFill>
          <a:blip r:embed="rId8" cstate="print"/>
          <a:srcRect/>
          <a:stretch>
            <a:fillRect/>
          </a:stretch>
        </p:blipFill>
        <p:spPr bwMode="auto">
          <a:xfrm>
            <a:off x="914400" y="3657600"/>
            <a:ext cx="1524000" cy="762000"/>
          </a:xfrm>
          <a:prstGeom prst="rect">
            <a:avLst/>
          </a:prstGeom>
          <a:noFill/>
          <a:ln w="9525">
            <a:noFill/>
            <a:miter lim="800000"/>
            <a:headEnd/>
            <a:tailEnd/>
          </a:ln>
        </p:spPr>
      </p:pic>
    </p:spTree>
    <p:extLst>
      <p:ext uri="{BB962C8B-B14F-4D97-AF65-F5344CB8AC3E}">
        <p14:creationId xmlns:p14="http://schemas.microsoft.com/office/powerpoint/2010/main" val="295479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038600" cy="4767072"/>
          </a:xfrm>
        </p:spPr>
        <p:txBody>
          <a:bodyPr>
            <a:normAutofit lnSpcReduction="10000"/>
          </a:bodyPr>
          <a:lstStyle/>
          <a:p>
            <a:pPr marL="109728" indent="0">
              <a:buNone/>
            </a:pPr>
            <a:r>
              <a:rPr lang="en-US" sz="2400" u="sng" dirty="0" smtClean="0">
                <a:solidFill>
                  <a:schemeClr val="bg1"/>
                </a:solidFill>
              </a:rPr>
              <a:t>PowerPoint Alternatives:</a:t>
            </a:r>
          </a:p>
          <a:p>
            <a:pPr lvl="0">
              <a:buClr>
                <a:srgbClr val="F07F09"/>
              </a:buClr>
              <a:buNone/>
            </a:pPr>
            <a:endParaRPr lang="en-US" sz="1600" dirty="0" smtClean="0">
              <a:solidFill>
                <a:prstClr val="black"/>
              </a:solidFill>
              <a:latin typeface="Calibri" pitchFamily="34" charset="0"/>
            </a:endParaRPr>
          </a:p>
          <a:p>
            <a:pPr lvl="0">
              <a:buClr>
                <a:srgbClr val="F07F09"/>
              </a:buClr>
              <a:buNone/>
            </a:pPr>
            <a:endParaRPr lang="en-US" sz="2200" dirty="0" smtClean="0">
              <a:solidFill>
                <a:prstClr val="black"/>
              </a:solidFill>
              <a:latin typeface="Calibri" pitchFamily="34" charset="0"/>
            </a:endParaRPr>
          </a:p>
          <a:p>
            <a:pPr lvl="0">
              <a:buClr>
                <a:srgbClr val="F07F09"/>
              </a:buClr>
              <a:buNone/>
            </a:pPr>
            <a:r>
              <a:rPr lang="en-US" sz="2200" dirty="0" smtClean="0">
                <a:solidFill>
                  <a:prstClr val="black"/>
                </a:solidFill>
                <a:latin typeface="Calibri" pitchFamily="34" charset="0"/>
              </a:rPr>
              <a:t>Store </a:t>
            </a:r>
            <a:r>
              <a:rPr lang="en-US" sz="2200" dirty="0">
                <a:solidFill>
                  <a:prstClr val="black"/>
                </a:solidFill>
                <a:latin typeface="Calibri" pitchFamily="34" charset="0"/>
              </a:rPr>
              <a:t>there and share with others</a:t>
            </a:r>
            <a:r>
              <a:rPr lang="en-US" sz="2200" dirty="0" smtClean="0">
                <a:solidFill>
                  <a:prstClr val="black"/>
                </a:solidFill>
                <a:latin typeface="Calibri" pitchFamily="34" charset="0"/>
              </a:rPr>
              <a:t>.</a:t>
            </a:r>
            <a:endParaRPr lang="en-US" sz="1600" dirty="0" smtClean="0">
              <a:solidFill>
                <a:prstClr val="black"/>
              </a:solidFill>
              <a:latin typeface="Calibri" pitchFamily="34" charset="0"/>
            </a:endParaRPr>
          </a:p>
          <a:p>
            <a:pPr lvl="0">
              <a:buClr>
                <a:srgbClr val="F07F09"/>
              </a:buClr>
              <a:buNone/>
            </a:pPr>
            <a:endParaRPr lang="en-US" sz="2200" b="1" u="sng" dirty="0">
              <a:solidFill>
                <a:prstClr val="black"/>
              </a:solidFill>
            </a:endParaRPr>
          </a:p>
          <a:p>
            <a:pPr lvl="0">
              <a:buClr>
                <a:srgbClr val="F07F09"/>
              </a:buClr>
              <a:buNone/>
            </a:pPr>
            <a:r>
              <a:rPr lang="en-US" sz="2200" b="1" dirty="0" smtClean="0">
                <a:solidFill>
                  <a:prstClr val="black"/>
                </a:solidFill>
              </a:rPr>
              <a:t>   </a:t>
            </a:r>
          </a:p>
          <a:p>
            <a:pPr lvl="0">
              <a:buClr>
                <a:srgbClr val="F07F09"/>
              </a:buClr>
              <a:buNone/>
            </a:pPr>
            <a:r>
              <a:rPr lang="en-US" sz="2200" dirty="0" smtClean="0">
                <a:solidFill>
                  <a:prstClr val="black"/>
                </a:solidFill>
                <a:latin typeface="Calibri" pitchFamily="34" charset="0"/>
              </a:rPr>
              <a:t>Let’s </a:t>
            </a:r>
            <a:r>
              <a:rPr lang="en-US" sz="2200" dirty="0">
                <a:solidFill>
                  <a:prstClr val="black"/>
                </a:solidFill>
                <a:latin typeface="Calibri" pitchFamily="34" charset="0"/>
              </a:rPr>
              <a:t>you gather social </a:t>
            </a:r>
            <a:r>
              <a:rPr lang="en-US" sz="2200" dirty="0" smtClean="0">
                <a:solidFill>
                  <a:prstClr val="black"/>
                </a:solidFill>
                <a:latin typeface="Calibri" pitchFamily="34" charset="0"/>
              </a:rPr>
              <a:t>media from </a:t>
            </a:r>
            <a:r>
              <a:rPr lang="en-US" sz="2200" dirty="0">
                <a:solidFill>
                  <a:prstClr val="black"/>
                </a:solidFill>
                <a:latin typeface="Calibri" pitchFamily="34" charset="0"/>
              </a:rPr>
              <a:t>various sources and produce a slideshow you can post on your blog, website or directly on </a:t>
            </a:r>
            <a:r>
              <a:rPr lang="en-US" sz="2200" dirty="0" err="1" smtClean="0">
                <a:solidFill>
                  <a:prstClr val="black"/>
                </a:solidFill>
                <a:latin typeface="Calibri" pitchFamily="34" charset="0"/>
              </a:rPr>
              <a:t>slidestaxx</a:t>
            </a:r>
            <a:r>
              <a:rPr lang="en-US" sz="2200" dirty="0" smtClean="0">
                <a:solidFill>
                  <a:prstClr val="black"/>
                </a:solidFill>
                <a:latin typeface="Calibri" pitchFamily="34" charset="0"/>
              </a:rPr>
              <a:t>.</a:t>
            </a:r>
            <a:r>
              <a:rPr lang="en-US" sz="2200" b="1" u="sng" dirty="0" smtClean="0">
                <a:solidFill>
                  <a:prstClr val="black"/>
                </a:solidFill>
              </a:rPr>
              <a:t>                                                                                        </a:t>
            </a:r>
            <a:endParaRPr lang="en-US" sz="2200" b="1" u="sng" dirty="0">
              <a:solidFill>
                <a:prstClr val="black"/>
              </a:solidFill>
            </a:endParaRPr>
          </a:p>
          <a:p>
            <a:pPr marL="109728" indent="0">
              <a:buNone/>
            </a:pPr>
            <a:endParaRPr lang="en-US" sz="2400" dirty="0">
              <a:solidFill>
                <a:schemeClr val="bg1"/>
              </a:solidFill>
            </a:endParaRPr>
          </a:p>
        </p:txBody>
      </p:sp>
      <p:sp>
        <p:nvSpPr>
          <p:cNvPr id="3" name="Content Placeholder 2"/>
          <p:cNvSpPr>
            <a:spLocks noGrp="1"/>
          </p:cNvSpPr>
          <p:nvPr>
            <p:ph sz="half" idx="2"/>
          </p:nvPr>
        </p:nvSpPr>
        <p:spPr>
          <a:xfrm>
            <a:off x="4686300" y="1491456"/>
            <a:ext cx="4038600" cy="4525963"/>
          </a:xfrm>
        </p:spPr>
        <p:txBody>
          <a:bodyPr>
            <a:normAutofit lnSpcReduction="10000"/>
          </a:bodyPr>
          <a:lstStyle/>
          <a:p>
            <a:pPr lvl="0">
              <a:spcBef>
                <a:spcPts val="0"/>
              </a:spcBef>
              <a:buClr>
                <a:srgbClr val="F07F09"/>
              </a:buClr>
              <a:buNone/>
            </a:pPr>
            <a:endParaRPr lang="en-US" sz="2000" dirty="0" smtClean="0">
              <a:solidFill>
                <a:prstClr val="black"/>
              </a:solidFill>
              <a:latin typeface="Calibri" pitchFamily="34" charset="0"/>
            </a:endParaRPr>
          </a:p>
          <a:p>
            <a:pPr lvl="0">
              <a:spcBef>
                <a:spcPts val="0"/>
              </a:spcBef>
              <a:buClr>
                <a:srgbClr val="F07F09"/>
              </a:buClr>
              <a:buNone/>
            </a:pPr>
            <a:endParaRPr lang="en-US" sz="2000" dirty="0">
              <a:solidFill>
                <a:prstClr val="black"/>
              </a:solidFill>
              <a:latin typeface="Calibri" pitchFamily="34" charset="0"/>
            </a:endParaRPr>
          </a:p>
          <a:p>
            <a:pPr lvl="0">
              <a:spcBef>
                <a:spcPts val="0"/>
              </a:spcBef>
              <a:buClr>
                <a:srgbClr val="F07F09"/>
              </a:buClr>
              <a:buNone/>
            </a:pPr>
            <a:r>
              <a:rPr lang="en-US" sz="2000" dirty="0" smtClean="0">
                <a:solidFill>
                  <a:prstClr val="black"/>
                </a:solidFill>
                <a:latin typeface="Calibri" pitchFamily="34" charset="0"/>
              </a:rPr>
              <a:t>Add </a:t>
            </a:r>
            <a:r>
              <a:rPr lang="en-US" sz="2000" dirty="0">
                <a:solidFill>
                  <a:prstClr val="black"/>
                </a:solidFill>
                <a:latin typeface="Calibri" pitchFamily="34" charset="0"/>
              </a:rPr>
              <a:t>photos, music, video, </a:t>
            </a:r>
            <a:r>
              <a:rPr lang="en-US" sz="2000" dirty="0" smtClean="0">
                <a:solidFill>
                  <a:prstClr val="black"/>
                </a:solidFill>
                <a:latin typeface="Calibri" pitchFamily="34" charset="0"/>
              </a:rPr>
              <a:t>and audio</a:t>
            </a:r>
            <a:r>
              <a:rPr lang="en-US" sz="2000" dirty="0">
                <a:solidFill>
                  <a:prstClr val="black"/>
                </a:solidFill>
                <a:latin typeface="Calibri" pitchFamily="34" charset="0"/>
              </a:rPr>
              <a:t>, and share it publicly or privately.</a:t>
            </a:r>
          </a:p>
          <a:p>
            <a:pPr lvl="0">
              <a:spcBef>
                <a:spcPts val="0"/>
              </a:spcBef>
              <a:buClr>
                <a:srgbClr val="F07F09"/>
              </a:buClr>
              <a:buNone/>
            </a:pPr>
            <a:r>
              <a:rPr lang="en-US" sz="1200" dirty="0">
                <a:solidFill>
                  <a:prstClr val="black"/>
                </a:solidFill>
              </a:rPr>
              <a:t>                                     </a:t>
            </a:r>
          </a:p>
          <a:p>
            <a:pPr lvl="0">
              <a:spcBef>
                <a:spcPts val="0"/>
              </a:spcBef>
              <a:buClr>
                <a:srgbClr val="F07F09"/>
              </a:buClr>
              <a:buNone/>
            </a:pPr>
            <a:endParaRPr lang="en-US" sz="800" dirty="0">
              <a:solidFill>
                <a:prstClr val="black"/>
              </a:solidFill>
            </a:endParaRPr>
          </a:p>
          <a:p>
            <a:pPr lvl="0">
              <a:spcBef>
                <a:spcPts val="0"/>
              </a:spcBef>
              <a:buClr>
                <a:srgbClr val="F07F09"/>
              </a:buClr>
              <a:buNone/>
            </a:pPr>
            <a:endParaRPr lang="en-US" sz="800" dirty="0">
              <a:solidFill>
                <a:prstClr val="black"/>
              </a:solidFill>
            </a:endParaRPr>
          </a:p>
          <a:p>
            <a:pPr lvl="0">
              <a:spcBef>
                <a:spcPts val="0"/>
              </a:spcBef>
              <a:buClr>
                <a:srgbClr val="F07F09"/>
              </a:buClr>
              <a:buNone/>
            </a:pPr>
            <a:endParaRPr lang="en-US" sz="800" dirty="0">
              <a:solidFill>
                <a:prstClr val="black"/>
              </a:solidFill>
            </a:endParaRPr>
          </a:p>
          <a:p>
            <a:pPr lvl="0">
              <a:spcBef>
                <a:spcPts val="0"/>
              </a:spcBef>
              <a:buClr>
                <a:srgbClr val="F07F09"/>
              </a:buClr>
              <a:buNone/>
            </a:pPr>
            <a:endParaRPr lang="en-US" sz="800" dirty="0">
              <a:solidFill>
                <a:prstClr val="black"/>
              </a:solidFill>
            </a:endParaRPr>
          </a:p>
          <a:p>
            <a:pPr lvl="0">
              <a:spcBef>
                <a:spcPts val="0"/>
              </a:spcBef>
              <a:buClr>
                <a:srgbClr val="F07F09"/>
              </a:buClr>
              <a:buNone/>
            </a:pPr>
            <a:endParaRPr lang="en-US" sz="800" dirty="0">
              <a:solidFill>
                <a:prstClr val="black"/>
              </a:solidFill>
            </a:endParaRPr>
          </a:p>
          <a:p>
            <a:pPr lvl="0">
              <a:spcBef>
                <a:spcPts val="0"/>
              </a:spcBef>
              <a:buClr>
                <a:srgbClr val="F07F09"/>
              </a:buClr>
              <a:buNone/>
            </a:pPr>
            <a:endParaRPr lang="en-US" sz="800" dirty="0">
              <a:solidFill>
                <a:prstClr val="black"/>
              </a:solidFill>
            </a:endParaRPr>
          </a:p>
          <a:p>
            <a:pPr lvl="0">
              <a:spcBef>
                <a:spcPts val="0"/>
              </a:spcBef>
              <a:buClr>
                <a:srgbClr val="F07F09"/>
              </a:buClr>
              <a:buNone/>
            </a:pPr>
            <a:endParaRPr lang="en-US" sz="800" dirty="0">
              <a:solidFill>
                <a:prstClr val="black"/>
              </a:solidFill>
            </a:endParaRPr>
          </a:p>
          <a:p>
            <a:pPr lvl="0">
              <a:spcBef>
                <a:spcPts val="0"/>
              </a:spcBef>
              <a:buClr>
                <a:srgbClr val="F07F09"/>
              </a:buClr>
              <a:buNone/>
            </a:pPr>
            <a:endParaRPr lang="en-US" sz="800" dirty="0">
              <a:solidFill>
                <a:prstClr val="black"/>
              </a:solidFill>
            </a:endParaRPr>
          </a:p>
          <a:p>
            <a:pPr lvl="0">
              <a:spcBef>
                <a:spcPts val="0"/>
              </a:spcBef>
              <a:buClr>
                <a:srgbClr val="F07F09"/>
              </a:buClr>
              <a:buNone/>
            </a:pPr>
            <a:endParaRPr lang="en-US" sz="1700" dirty="0">
              <a:solidFill>
                <a:prstClr val="black"/>
              </a:solidFill>
              <a:latin typeface="Calibri" pitchFamily="34" charset="0"/>
            </a:endParaRPr>
          </a:p>
          <a:p>
            <a:pPr lvl="0">
              <a:spcBef>
                <a:spcPts val="0"/>
              </a:spcBef>
              <a:buClr>
                <a:srgbClr val="F07F09"/>
              </a:buClr>
              <a:buNone/>
            </a:pPr>
            <a:r>
              <a:rPr lang="en-US" sz="1700" dirty="0">
                <a:solidFill>
                  <a:prstClr val="black"/>
                </a:solidFill>
                <a:latin typeface="Calibri" pitchFamily="34" charset="0"/>
              </a:rPr>
              <a:t>     </a:t>
            </a:r>
            <a:endParaRPr lang="en-US" sz="1700" dirty="0" smtClean="0">
              <a:solidFill>
                <a:prstClr val="black"/>
              </a:solidFill>
              <a:latin typeface="Calibri" pitchFamily="34" charset="0"/>
            </a:endParaRPr>
          </a:p>
          <a:p>
            <a:pPr lvl="0">
              <a:spcBef>
                <a:spcPts val="0"/>
              </a:spcBef>
              <a:buClr>
                <a:srgbClr val="F07F09"/>
              </a:buClr>
              <a:buNone/>
            </a:pPr>
            <a:endParaRPr lang="en-US" sz="2000" dirty="0" smtClean="0">
              <a:solidFill>
                <a:prstClr val="black"/>
              </a:solidFill>
              <a:latin typeface="Calibri" pitchFamily="34" charset="0"/>
            </a:endParaRPr>
          </a:p>
          <a:p>
            <a:pPr lvl="0">
              <a:spcBef>
                <a:spcPts val="0"/>
              </a:spcBef>
              <a:buClr>
                <a:srgbClr val="F07F09"/>
              </a:buClr>
              <a:buNone/>
            </a:pPr>
            <a:endParaRPr lang="en-US" sz="2000" dirty="0">
              <a:solidFill>
                <a:prstClr val="black"/>
              </a:solidFill>
              <a:latin typeface="Calibri" pitchFamily="34" charset="0"/>
            </a:endParaRPr>
          </a:p>
          <a:p>
            <a:pPr lvl="0">
              <a:spcBef>
                <a:spcPts val="0"/>
              </a:spcBef>
              <a:buClr>
                <a:srgbClr val="F07F09"/>
              </a:buClr>
              <a:buNone/>
            </a:pPr>
            <a:r>
              <a:rPr lang="en-US" sz="2000" dirty="0" smtClean="0">
                <a:solidFill>
                  <a:prstClr val="black"/>
                </a:solidFill>
                <a:latin typeface="Calibri" pitchFamily="34" charset="0"/>
              </a:rPr>
              <a:t>Allows </a:t>
            </a:r>
            <a:r>
              <a:rPr lang="en-US" sz="2000" dirty="0">
                <a:solidFill>
                  <a:prstClr val="black"/>
                </a:solidFill>
                <a:latin typeface="Calibri" pitchFamily="34" charset="0"/>
              </a:rPr>
              <a:t>easy insertion of video, audio, and images from popular places like YouTube and Flicker.</a:t>
            </a:r>
          </a:p>
          <a:p>
            <a:endParaRPr lang="en-US" dirty="0"/>
          </a:p>
        </p:txBody>
      </p:sp>
      <p:sp>
        <p:nvSpPr>
          <p:cNvPr id="4" name="Title 3"/>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8307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60" y="3200400"/>
            <a:ext cx="1828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82750"/>
            <a:ext cx="15001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lideRocket">
            <a:hlinkClick r:id="rId5"/>
          </p:cNvPr>
          <p:cNvPicPr>
            <a:picLocks noChangeAspect="1" noChangeArrowheads="1"/>
          </p:cNvPicPr>
          <p:nvPr/>
        </p:nvPicPr>
        <p:blipFill>
          <a:blip r:embed="rId6" cstate="print"/>
          <a:srcRect/>
          <a:stretch>
            <a:fillRect/>
          </a:stretch>
        </p:blipFill>
        <p:spPr bwMode="auto">
          <a:xfrm>
            <a:off x="5500687" y="3071418"/>
            <a:ext cx="1752600" cy="533400"/>
          </a:xfrm>
          <a:prstGeom prst="rect">
            <a:avLst/>
          </a:prstGeom>
          <a:noFill/>
          <a:ln w="9525">
            <a:noFill/>
            <a:miter lim="800000"/>
            <a:headEnd/>
            <a:tailEnd/>
          </a:ln>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9229" y="3962400"/>
            <a:ext cx="31702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847027"/>
            <a:ext cx="1306513" cy="56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9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101"/>
                                        </p:tgtEl>
                                        <p:attrNameLst>
                                          <p:attrName>style.visibility</p:attrName>
                                        </p:attrNameLst>
                                      </p:cBhvr>
                                      <p:to>
                                        <p:strVal val="visible"/>
                                      </p:to>
                                    </p:set>
                                    <p:anim calcmode="lin" valueType="num">
                                      <p:cBhvr additive="base">
                                        <p:cTn id="38" dur="500" fill="hold"/>
                                        <p:tgtEl>
                                          <p:spTgt spid="4101"/>
                                        </p:tgtEl>
                                        <p:attrNameLst>
                                          <p:attrName>ppt_x</p:attrName>
                                        </p:attrNameLst>
                                      </p:cBhvr>
                                      <p:tavLst>
                                        <p:tav tm="0">
                                          <p:val>
                                            <p:strVal val="#ppt_x"/>
                                          </p:val>
                                        </p:tav>
                                        <p:tav tm="100000">
                                          <p:val>
                                            <p:strVal val="#ppt_x"/>
                                          </p:val>
                                        </p:tav>
                                      </p:tavLst>
                                    </p:anim>
                                    <p:anim calcmode="lin" valueType="num">
                                      <p:cBhvr additive="base">
                                        <p:cTn id="39"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102"/>
                                        </p:tgtEl>
                                        <p:attrNameLst>
                                          <p:attrName>style.visibility</p:attrName>
                                        </p:attrNameLst>
                                      </p:cBhvr>
                                      <p:to>
                                        <p:strVal val="visible"/>
                                      </p:to>
                                    </p:set>
                                    <p:anim calcmode="lin" valueType="num">
                                      <p:cBhvr additive="base">
                                        <p:cTn id="56" dur="500" fill="hold"/>
                                        <p:tgtEl>
                                          <p:spTgt spid="4102"/>
                                        </p:tgtEl>
                                        <p:attrNameLst>
                                          <p:attrName>ppt_x</p:attrName>
                                        </p:attrNameLst>
                                      </p:cBhvr>
                                      <p:tavLst>
                                        <p:tav tm="0">
                                          <p:val>
                                            <p:strVal val="#ppt_x"/>
                                          </p:val>
                                        </p:tav>
                                        <p:tav tm="100000">
                                          <p:val>
                                            <p:strVal val="#ppt_x"/>
                                          </p:val>
                                        </p:tav>
                                      </p:tavLst>
                                    </p:anim>
                                    <p:anim calcmode="lin" valueType="num">
                                      <p:cBhvr additive="base">
                                        <p:cTn id="57"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16" end="16"/>
                                            </p:txEl>
                                          </p:spTgt>
                                        </p:tgtEl>
                                        <p:attrNameLst>
                                          <p:attrName>style.visibility</p:attrName>
                                        </p:attrNameLst>
                                      </p:cBhvr>
                                      <p:to>
                                        <p:strVal val="visible"/>
                                      </p:to>
                                    </p:set>
                                    <p:anim calcmode="lin" valueType="num">
                                      <p:cBhvr additive="base">
                                        <p:cTn id="62"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lvl="0" indent="-274320" algn="ctr">
              <a:buClr>
                <a:srgbClr val="F07F09"/>
              </a:buClr>
              <a:buNone/>
              <a:defRPr/>
            </a:pPr>
            <a:r>
              <a:rPr lang="en-US" sz="3000" u="sng" dirty="0">
                <a:solidFill>
                  <a:prstClr val="black"/>
                </a:solidFill>
                <a:latin typeface="Calibri" pitchFamily="34" charset="0"/>
              </a:rPr>
              <a:t>Online File Storage</a:t>
            </a:r>
          </a:p>
          <a:p>
            <a:pPr marL="274320" lvl="0" indent="-274320" algn="ctr">
              <a:buClr>
                <a:srgbClr val="F07F09"/>
              </a:buClr>
              <a:buNone/>
              <a:defRPr/>
            </a:pPr>
            <a:endParaRPr lang="en-US" sz="1100" dirty="0">
              <a:solidFill>
                <a:prstClr val="black"/>
              </a:solidFill>
              <a:latin typeface="Calibri" pitchFamily="34" charset="0"/>
            </a:endParaRPr>
          </a:p>
          <a:p>
            <a:pPr marL="274320" lvl="0" indent="-274320">
              <a:buClr>
                <a:srgbClr val="F07F09"/>
              </a:buClr>
              <a:buNone/>
              <a:defRPr/>
            </a:pPr>
            <a:r>
              <a:rPr lang="en-US" sz="2500" b="1" dirty="0">
                <a:solidFill>
                  <a:prstClr val="black"/>
                </a:solidFill>
                <a:latin typeface="Calibri" pitchFamily="34" charset="0"/>
              </a:rPr>
              <a:t>Store / Send Large File to Other Users</a:t>
            </a:r>
            <a:endParaRPr lang="en-US" sz="1000" b="1" dirty="0">
              <a:solidFill>
                <a:prstClr val="black"/>
              </a:solidFill>
              <a:latin typeface="Calibri" pitchFamily="34" charset="0"/>
            </a:endParaRPr>
          </a:p>
          <a:p>
            <a:pPr marL="274320" lvl="0" indent="-274320">
              <a:buClr>
                <a:srgbClr val="F07F09"/>
              </a:buClr>
              <a:buFont typeface="Wingdings"/>
              <a:buChar char=""/>
              <a:defRPr/>
            </a:pPr>
            <a:r>
              <a:rPr lang="en-US" sz="2500" u="sng" dirty="0" err="1">
                <a:solidFill>
                  <a:prstClr val="black"/>
                </a:solidFill>
                <a:latin typeface="Calibri" pitchFamily="34" charset="0"/>
              </a:rPr>
              <a:t>Megashares</a:t>
            </a:r>
            <a:r>
              <a:rPr lang="en-US" sz="2500" dirty="0">
                <a:solidFill>
                  <a:prstClr val="black"/>
                </a:solidFill>
                <a:latin typeface="Calibri" pitchFamily="34" charset="0"/>
              </a:rPr>
              <a:t>  single session upload limit is 10GB</a:t>
            </a:r>
          </a:p>
          <a:p>
            <a:pPr marL="274320" lvl="0" indent="-274320">
              <a:buClr>
                <a:srgbClr val="F07F09"/>
              </a:buClr>
              <a:buFont typeface="Wingdings"/>
              <a:buChar char=""/>
              <a:defRPr/>
            </a:pPr>
            <a:r>
              <a:rPr lang="en-US" sz="2500" u="sng" dirty="0">
                <a:solidFill>
                  <a:prstClr val="black"/>
                </a:solidFill>
                <a:latin typeface="Calibri" pitchFamily="34" charset="0"/>
              </a:rPr>
              <a:t>Send Space</a:t>
            </a:r>
            <a:r>
              <a:rPr lang="en-US" sz="2500" dirty="0">
                <a:solidFill>
                  <a:prstClr val="black"/>
                </a:solidFill>
                <a:latin typeface="Calibri" pitchFamily="34" charset="0"/>
              </a:rPr>
              <a:t>  up to 300MB per document</a:t>
            </a:r>
          </a:p>
          <a:p>
            <a:pPr marL="274320" lvl="0" indent="-274320">
              <a:buClr>
                <a:srgbClr val="F07F09"/>
              </a:buClr>
              <a:buFont typeface="Wingdings"/>
              <a:buChar char=""/>
              <a:defRPr/>
            </a:pPr>
            <a:r>
              <a:rPr lang="en-US" sz="2500" u="sng" dirty="0">
                <a:solidFill>
                  <a:prstClr val="black"/>
                </a:solidFill>
                <a:latin typeface="Calibri" pitchFamily="34" charset="0"/>
              </a:rPr>
              <a:t>Transfer Big Files</a:t>
            </a:r>
            <a:r>
              <a:rPr lang="en-US" sz="2500" dirty="0">
                <a:solidFill>
                  <a:prstClr val="black"/>
                </a:solidFill>
                <a:latin typeface="Calibri" pitchFamily="34" charset="0"/>
              </a:rPr>
              <a:t>  1 GB storage, up to 100 MB per document</a:t>
            </a:r>
          </a:p>
          <a:p>
            <a:pPr marL="274320" lvl="0" indent="-274320">
              <a:buClr>
                <a:srgbClr val="F07F09"/>
              </a:buClr>
              <a:buFont typeface="Wingdings"/>
              <a:buChar char=""/>
              <a:defRPr/>
            </a:pPr>
            <a:r>
              <a:rPr lang="en-US" sz="2500" u="sng" dirty="0">
                <a:solidFill>
                  <a:prstClr val="black"/>
                </a:solidFill>
                <a:latin typeface="Calibri" pitchFamily="34" charset="0"/>
              </a:rPr>
              <a:t>Ge.tt  </a:t>
            </a:r>
            <a:r>
              <a:rPr lang="en-US" sz="2500" dirty="0">
                <a:solidFill>
                  <a:prstClr val="black"/>
                </a:solidFill>
                <a:latin typeface="Calibri" pitchFamily="34" charset="0"/>
              </a:rPr>
              <a:t>"You can even share your file link while the upload is still underway" </a:t>
            </a:r>
          </a:p>
          <a:p>
            <a:pPr marL="274320" lvl="0" indent="-274320">
              <a:buClr>
                <a:srgbClr val="F07F09"/>
              </a:buClr>
              <a:buFont typeface="Wingdings"/>
              <a:buChar char=""/>
              <a:defRPr/>
            </a:pPr>
            <a:r>
              <a:rPr lang="en-US" sz="2500" u="sng" dirty="0">
                <a:solidFill>
                  <a:prstClr val="black"/>
                </a:solidFill>
                <a:latin typeface="Calibri" pitchFamily="34" charset="0"/>
              </a:rPr>
              <a:t>Let’s Crate</a:t>
            </a:r>
            <a:r>
              <a:rPr lang="en-US" sz="2500" dirty="0">
                <a:solidFill>
                  <a:prstClr val="black"/>
                </a:solidFill>
                <a:latin typeface="Calibri" pitchFamily="34" charset="0"/>
              </a:rPr>
              <a:t> 1GB storage, 1000 downloads, &amp; 50 MB file size limit</a:t>
            </a:r>
          </a:p>
          <a:p>
            <a:pPr marL="274320" lvl="0" indent="-274320">
              <a:buClr>
                <a:srgbClr val="F07F09"/>
              </a:buClr>
              <a:buFont typeface="Wingdings"/>
              <a:buChar char=""/>
              <a:defRPr/>
            </a:pPr>
            <a:r>
              <a:rPr lang="en-US" sz="2500" u="sng" dirty="0" err="1">
                <a:solidFill>
                  <a:prstClr val="black"/>
                </a:solidFill>
                <a:latin typeface="Calibri" pitchFamily="34" charset="0"/>
              </a:rPr>
              <a:t>Boxify.Me</a:t>
            </a:r>
            <a:r>
              <a:rPr lang="en-US" sz="2500" dirty="0">
                <a:solidFill>
                  <a:prstClr val="black"/>
                </a:solidFill>
                <a:latin typeface="Calibri" pitchFamily="34" charset="0"/>
              </a:rPr>
              <a:t> each box has its own </a:t>
            </a:r>
            <a:r>
              <a:rPr lang="en-US" sz="2500" dirty="0" err="1">
                <a:solidFill>
                  <a:prstClr val="black"/>
                </a:solidFill>
                <a:latin typeface="Calibri" pitchFamily="34" charset="0"/>
              </a:rPr>
              <a:t>addy</a:t>
            </a:r>
            <a:r>
              <a:rPr lang="en-US" sz="2500" dirty="0">
                <a:solidFill>
                  <a:prstClr val="black"/>
                </a:solidFill>
                <a:latin typeface="Calibri" pitchFamily="34" charset="0"/>
              </a:rPr>
              <a:t> that can be shared with friends for uploads and downloads.</a:t>
            </a:r>
          </a:p>
          <a:p>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237523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Clr>
                <a:srgbClr val="F07F09"/>
              </a:buClr>
              <a:buNone/>
            </a:pPr>
            <a:r>
              <a:rPr lang="en-US" sz="2600" b="1" dirty="0">
                <a:solidFill>
                  <a:prstClr val="black"/>
                </a:solidFill>
                <a:latin typeface="Calibri" pitchFamily="34" charset="0"/>
              </a:rPr>
              <a:t>Online File Storage – Storage </a:t>
            </a:r>
            <a:r>
              <a:rPr lang="en-US" sz="2600" b="1" dirty="0" smtClean="0">
                <a:solidFill>
                  <a:prstClr val="black"/>
                </a:solidFill>
                <a:latin typeface="Calibri" pitchFamily="34" charset="0"/>
              </a:rPr>
              <a:t>AND Synchronization</a:t>
            </a:r>
            <a:endParaRPr lang="en-US" sz="2600" b="1" dirty="0">
              <a:solidFill>
                <a:prstClr val="black"/>
              </a:solidFill>
              <a:latin typeface="Calibri" pitchFamily="34" charset="0"/>
            </a:endParaRPr>
          </a:p>
          <a:p>
            <a:pPr lvl="0">
              <a:buClr>
                <a:srgbClr val="F07F09"/>
              </a:buClr>
              <a:buFont typeface="Arial" charset="0"/>
              <a:buChar char="•"/>
            </a:pPr>
            <a:r>
              <a:rPr lang="en-US" sz="2200" b="1" dirty="0" err="1">
                <a:solidFill>
                  <a:srgbClr val="92D050"/>
                </a:solidFill>
                <a:latin typeface="Calibri" pitchFamily="34" charset="0"/>
                <a:hlinkClick r:id="rId2"/>
              </a:rPr>
              <a:t>SpiderOak</a:t>
            </a:r>
            <a:r>
              <a:rPr lang="en-US" sz="2200" dirty="0">
                <a:solidFill>
                  <a:srgbClr val="92D050"/>
                </a:solidFill>
                <a:latin typeface="Calibri" pitchFamily="34" charset="0"/>
                <a:hlinkClick r:id="rId2"/>
              </a:rPr>
              <a:t> </a:t>
            </a:r>
            <a:r>
              <a:rPr lang="en-US" sz="2200" dirty="0">
                <a:solidFill>
                  <a:prstClr val="black"/>
                </a:solidFill>
                <a:latin typeface="Calibri" pitchFamily="34" charset="0"/>
              </a:rPr>
              <a:t>(</a:t>
            </a:r>
            <a:r>
              <a:rPr lang="en-US" sz="2200" i="1" dirty="0">
                <a:solidFill>
                  <a:prstClr val="black"/>
                </a:solidFill>
                <a:latin typeface="Calibri" pitchFamily="34" charset="0"/>
              </a:rPr>
              <a:t>consolidated online backup, sync, sharing, access &amp; storage solution for Windows, Mac OS X, and Linux ) 2 GB or $10/month for 100 GB.  </a:t>
            </a:r>
            <a:r>
              <a:rPr lang="en-US" sz="2200" dirty="0">
                <a:solidFill>
                  <a:prstClr val="black"/>
                </a:solidFill>
                <a:latin typeface="Calibri" pitchFamily="34" charset="0"/>
              </a:rPr>
              <a:t>Students get 50% off and they offer +1GB for each referral up to 7GB.</a:t>
            </a:r>
            <a:endParaRPr lang="en-US" sz="2200" i="1" dirty="0">
              <a:solidFill>
                <a:prstClr val="black"/>
              </a:solidFill>
              <a:latin typeface="Calibri" pitchFamily="34" charset="0"/>
            </a:endParaRPr>
          </a:p>
          <a:p>
            <a:pPr lvl="0">
              <a:buClr>
                <a:srgbClr val="F07F09"/>
              </a:buClr>
              <a:buFont typeface="Arial" charset="0"/>
              <a:buChar char="•"/>
            </a:pPr>
            <a:r>
              <a:rPr lang="en-US" sz="2200" i="1" dirty="0">
                <a:solidFill>
                  <a:prstClr val="black"/>
                </a:solidFill>
                <a:latin typeface="Calibri" pitchFamily="34" charset="0"/>
              </a:rPr>
              <a:t> </a:t>
            </a:r>
            <a:r>
              <a:rPr lang="en-US" sz="2200" b="1" i="1" dirty="0">
                <a:solidFill>
                  <a:prstClr val="black"/>
                </a:solidFill>
                <a:latin typeface="Calibri" pitchFamily="34" charset="0"/>
                <a:hlinkClick r:id="rId3"/>
              </a:rPr>
              <a:t>4shared</a:t>
            </a:r>
            <a:r>
              <a:rPr lang="en-US" sz="2200" b="1" i="1" dirty="0">
                <a:solidFill>
                  <a:prstClr val="black"/>
                </a:solidFill>
                <a:latin typeface="Calibri" pitchFamily="34" charset="0"/>
              </a:rPr>
              <a:t> </a:t>
            </a:r>
            <a:r>
              <a:rPr lang="en-US" sz="2200" i="1" dirty="0">
                <a:solidFill>
                  <a:prstClr val="black"/>
                </a:solidFill>
                <a:latin typeface="Calibri" pitchFamily="34" charset="0"/>
              </a:rPr>
              <a:t>10 GB storage  </a:t>
            </a:r>
            <a:r>
              <a:rPr lang="en-US" sz="2200" u="sng" dirty="0">
                <a:solidFill>
                  <a:prstClr val="black"/>
                </a:solidFill>
                <a:latin typeface="Calibri" pitchFamily="34" charset="0"/>
              </a:rPr>
              <a:t>PC World </a:t>
            </a:r>
            <a:r>
              <a:rPr lang="en-US" sz="2200" i="1" dirty="0">
                <a:solidFill>
                  <a:prstClr val="black"/>
                </a:solidFill>
                <a:latin typeface="Calibri" pitchFamily="34" charset="0"/>
              </a:rPr>
              <a:t>rating of 93 Superior </a:t>
            </a:r>
            <a:r>
              <a:rPr lang="en-US" sz="2200" dirty="0">
                <a:solidFill>
                  <a:prstClr val="black"/>
                </a:solidFill>
                <a:latin typeface="Calibri" pitchFamily="34" charset="0"/>
              </a:rPr>
              <a:t>free storage for document files (doc, txt, </a:t>
            </a:r>
            <a:r>
              <a:rPr lang="en-US" sz="2200" dirty="0" err="1">
                <a:solidFill>
                  <a:prstClr val="black"/>
                </a:solidFill>
                <a:latin typeface="Calibri" pitchFamily="34" charset="0"/>
              </a:rPr>
              <a:t>pdf</a:t>
            </a:r>
            <a:r>
              <a:rPr lang="en-US" sz="2200" dirty="0">
                <a:solidFill>
                  <a:prstClr val="black"/>
                </a:solidFill>
                <a:latin typeface="Calibri" pitchFamily="34" charset="0"/>
              </a:rPr>
              <a:t>, rtf, </a:t>
            </a:r>
            <a:r>
              <a:rPr lang="en-US" sz="2200" dirty="0" err="1">
                <a:solidFill>
                  <a:prstClr val="black"/>
                </a:solidFill>
                <a:latin typeface="Calibri" pitchFamily="34" charset="0"/>
              </a:rPr>
              <a:t>xls</a:t>
            </a:r>
            <a:r>
              <a:rPr lang="en-US" sz="2200" dirty="0">
                <a:solidFill>
                  <a:prstClr val="black"/>
                </a:solidFill>
                <a:latin typeface="Calibri" pitchFamily="34" charset="0"/>
              </a:rPr>
              <a:t>), music file (mp3, </a:t>
            </a:r>
            <a:r>
              <a:rPr lang="en-US" sz="2200" dirty="0" err="1">
                <a:solidFill>
                  <a:prstClr val="black"/>
                </a:solidFill>
                <a:latin typeface="Calibri" pitchFamily="34" charset="0"/>
              </a:rPr>
              <a:t>ogg</a:t>
            </a:r>
            <a:r>
              <a:rPr lang="en-US" sz="2200" dirty="0">
                <a:solidFill>
                  <a:prstClr val="black"/>
                </a:solidFill>
                <a:latin typeface="Calibri" pitchFamily="34" charset="0"/>
              </a:rPr>
              <a:t>, wav, mid), video file (</a:t>
            </a:r>
            <a:r>
              <a:rPr lang="en-US" sz="2200" dirty="0" err="1">
                <a:solidFill>
                  <a:prstClr val="black"/>
                </a:solidFill>
                <a:latin typeface="Calibri" pitchFamily="34" charset="0"/>
              </a:rPr>
              <a:t>avi</a:t>
            </a:r>
            <a:r>
              <a:rPr lang="en-US" sz="2200" dirty="0">
                <a:solidFill>
                  <a:prstClr val="black"/>
                </a:solidFill>
                <a:latin typeface="Calibri" pitchFamily="34" charset="0"/>
              </a:rPr>
              <a:t>, mpg, mpeg), image file (jpg, gif, bmp, </a:t>
            </a:r>
            <a:r>
              <a:rPr lang="en-US" sz="2200" dirty="0" err="1">
                <a:solidFill>
                  <a:prstClr val="black"/>
                </a:solidFill>
                <a:latin typeface="Calibri" pitchFamily="34" charset="0"/>
              </a:rPr>
              <a:t>png</a:t>
            </a:r>
            <a:r>
              <a:rPr lang="en-US" sz="2200" dirty="0">
                <a:solidFill>
                  <a:prstClr val="black"/>
                </a:solidFill>
                <a:latin typeface="Calibri" pitchFamily="34" charset="0"/>
              </a:rPr>
              <a:t>)</a:t>
            </a:r>
          </a:p>
          <a:p>
            <a:pPr lvl="0">
              <a:buClr>
                <a:srgbClr val="F07F09"/>
              </a:buClr>
              <a:buFont typeface="Arial" charset="0"/>
              <a:buChar char="•"/>
            </a:pPr>
            <a:r>
              <a:rPr lang="en-US" sz="2200" b="1" dirty="0" err="1">
                <a:solidFill>
                  <a:prstClr val="black"/>
                </a:solidFill>
                <a:latin typeface="Calibri" pitchFamily="34" charset="0"/>
                <a:hlinkClick r:id="rId4"/>
              </a:rPr>
              <a:t>Dropbox</a:t>
            </a:r>
            <a:r>
              <a:rPr lang="en-US" sz="2200" b="1" dirty="0">
                <a:solidFill>
                  <a:prstClr val="black"/>
                </a:solidFill>
                <a:latin typeface="Calibri" pitchFamily="34" charset="0"/>
                <a:hlinkClick r:id="rId4"/>
              </a:rPr>
              <a:t> </a:t>
            </a:r>
            <a:r>
              <a:rPr lang="en-US" sz="2200" dirty="0">
                <a:solidFill>
                  <a:prstClr val="black"/>
                </a:solidFill>
                <a:latin typeface="Calibri" pitchFamily="34" charset="0"/>
              </a:rPr>
              <a:t>(</a:t>
            </a:r>
            <a:r>
              <a:rPr lang="en-US" sz="2200" i="1" dirty="0">
                <a:solidFill>
                  <a:prstClr val="black"/>
                </a:solidFill>
                <a:latin typeface="Calibri" pitchFamily="34" charset="0"/>
              </a:rPr>
              <a:t>cross-platform and works with Linux, Mac, and Windows, but it can also be used on just the Web. Apps for popular devices such as Android, BlackBerry, iPhone, </a:t>
            </a:r>
            <a:r>
              <a:rPr lang="en-US" sz="2200" i="1" dirty="0" err="1">
                <a:solidFill>
                  <a:prstClr val="black"/>
                </a:solidFill>
                <a:latin typeface="Calibri" pitchFamily="34" charset="0"/>
              </a:rPr>
              <a:t>iPad</a:t>
            </a:r>
            <a:r>
              <a:rPr lang="en-US" sz="2200" i="1" dirty="0">
                <a:solidFill>
                  <a:prstClr val="black"/>
                </a:solidFill>
                <a:latin typeface="Calibri" pitchFamily="34" charset="0"/>
              </a:rPr>
              <a:t>) 2 GB</a:t>
            </a:r>
          </a:p>
          <a:p>
            <a:pPr lvl="0">
              <a:buClr>
                <a:srgbClr val="F07F09"/>
              </a:buClr>
              <a:buFont typeface="Arial" charset="0"/>
              <a:buChar char="•"/>
            </a:pPr>
            <a:r>
              <a:rPr lang="en-US" sz="2200" b="1" dirty="0">
                <a:solidFill>
                  <a:schemeClr val="accent1"/>
                </a:solidFill>
                <a:latin typeface="Calibri" pitchFamily="34" charset="0"/>
                <a:hlinkClick r:id="rId5"/>
              </a:rPr>
              <a:t>SkyDrive</a:t>
            </a:r>
            <a:r>
              <a:rPr lang="en-US" sz="2200" dirty="0">
                <a:solidFill>
                  <a:schemeClr val="accent1"/>
                </a:solidFill>
                <a:latin typeface="Calibri" pitchFamily="34" charset="0"/>
                <a:hlinkClick r:id="rId5"/>
              </a:rPr>
              <a:t> </a:t>
            </a:r>
            <a:r>
              <a:rPr lang="en-US" sz="2200" i="1" dirty="0">
                <a:solidFill>
                  <a:prstClr val="black"/>
                </a:solidFill>
                <a:latin typeface="Calibri" pitchFamily="34" charset="0"/>
              </a:rPr>
              <a:t>Microsoft </a:t>
            </a:r>
            <a:r>
              <a:rPr lang="en-US" sz="2200" i="1" dirty="0" err="1">
                <a:solidFill>
                  <a:prstClr val="black"/>
                </a:solidFill>
                <a:latin typeface="Calibri" pitchFamily="34" charset="0"/>
              </a:rPr>
              <a:t>Live’s</a:t>
            </a:r>
            <a:r>
              <a:rPr lang="en-US" sz="2200" i="1" dirty="0">
                <a:solidFill>
                  <a:prstClr val="black"/>
                </a:solidFill>
                <a:latin typeface="Calibri" pitchFamily="34" charset="0"/>
              </a:rPr>
              <a:t> offers 25GB of free storage, access anywhere and secure password protection features</a:t>
            </a:r>
            <a:r>
              <a:rPr lang="en-US" sz="2200" i="1" dirty="0" smtClean="0">
                <a:solidFill>
                  <a:prstClr val="black"/>
                </a:solidFill>
                <a:latin typeface="Calibri" pitchFamily="34" charset="0"/>
              </a:rPr>
              <a:t>.</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4067632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F07F09"/>
              </a:buClr>
              <a:buNone/>
            </a:pPr>
            <a:r>
              <a:rPr lang="en-US" sz="2800" b="1" u="sng" dirty="0">
                <a:solidFill>
                  <a:prstClr val="black"/>
                </a:solidFill>
                <a:latin typeface="Calibri" pitchFamily="34" charset="0"/>
              </a:rPr>
              <a:t>Collaboration Tools</a:t>
            </a:r>
          </a:p>
          <a:p>
            <a:pPr lvl="0">
              <a:buClr>
                <a:srgbClr val="F07F09"/>
              </a:buClr>
              <a:buNone/>
            </a:pPr>
            <a:endParaRPr lang="en-US" b="1" u="sng" dirty="0">
              <a:solidFill>
                <a:prstClr val="black"/>
              </a:solidFill>
            </a:endParaRPr>
          </a:p>
          <a:p>
            <a:pPr lvl="0">
              <a:buClr>
                <a:srgbClr val="F07F09"/>
              </a:buClr>
              <a:buNone/>
            </a:pPr>
            <a:r>
              <a:rPr lang="en-US" sz="2400" b="1" dirty="0">
                <a:solidFill>
                  <a:prstClr val="black"/>
                </a:solidFill>
                <a:latin typeface="Calibri" pitchFamily="34" charset="0"/>
              </a:rPr>
              <a:t>Criteria for Real Time Online Collaboration Tools:</a:t>
            </a:r>
            <a:endParaRPr lang="en-US" sz="2400" dirty="0">
              <a:solidFill>
                <a:prstClr val="black"/>
              </a:solidFill>
              <a:latin typeface="Calibri" pitchFamily="34" charset="0"/>
            </a:endParaRPr>
          </a:p>
          <a:p>
            <a:pPr lvl="0">
              <a:buClr>
                <a:srgbClr val="F07F09"/>
              </a:buClr>
              <a:buNone/>
            </a:pPr>
            <a:r>
              <a:rPr lang="en-US" sz="2400" dirty="0">
                <a:solidFill>
                  <a:prstClr val="black"/>
                </a:solidFill>
                <a:latin typeface="Calibri" pitchFamily="34" charset="0"/>
              </a:rPr>
              <a:t>* No software download is required.</a:t>
            </a:r>
          </a:p>
          <a:p>
            <a:pPr lvl="0">
              <a:buClr>
                <a:srgbClr val="F07F09"/>
              </a:buClr>
              <a:buNone/>
            </a:pPr>
            <a:r>
              <a:rPr lang="en-US" sz="2400" dirty="0">
                <a:solidFill>
                  <a:prstClr val="black"/>
                </a:solidFill>
                <a:latin typeface="Calibri" pitchFamily="34" charset="0"/>
              </a:rPr>
              <a:t>* It’s free.</a:t>
            </a:r>
          </a:p>
          <a:p>
            <a:pPr lvl="0">
              <a:buClr>
                <a:srgbClr val="F07F09"/>
              </a:buClr>
              <a:buNone/>
            </a:pPr>
            <a:r>
              <a:rPr lang="en-US" sz="2400" dirty="0">
                <a:solidFill>
                  <a:prstClr val="black"/>
                </a:solidFill>
                <a:latin typeface="Calibri" pitchFamily="34" charset="0"/>
              </a:rPr>
              <a:t>* No equipment is required other than, in some cases, a microphone. </a:t>
            </a:r>
            <a:r>
              <a:rPr lang="en-US" sz="2400" dirty="0" smtClean="0">
                <a:solidFill>
                  <a:prstClr val="black"/>
                </a:solidFill>
                <a:latin typeface="Calibri" pitchFamily="34" charset="0"/>
              </a:rPr>
              <a:t> A </a:t>
            </a:r>
            <a:r>
              <a:rPr lang="en-US" sz="2400" dirty="0">
                <a:solidFill>
                  <a:prstClr val="black"/>
                </a:solidFill>
                <a:latin typeface="Calibri" pitchFamily="34" charset="0"/>
              </a:rPr>
              <a:t>webcam needs to be optional.</a:t>
            </a:r>
          </a:p>
          <a:p>
            <a:pPr lvl="0">
              <a:buClr>
                <a:srgbClr val="F07F09"/>
              </a:buClr>
              <a:buNone/>
            </a:pPr>
            <a:r>
              <a:rPr lang="en-US" sz="2400" dirty="0">
                <a:solidFill>
                  <a:prstClr val="black"/>
                </a:solidFill>
                <a:latin typeface="Calibri" pitchFamily="34" charset="0"/>
              </a:rPr>
              <a:t>* Multiple users can collaborate at the same time</a:t>
            </a:r>
            <a:r>
              <a:rPr lang="en-US" sz="2400" dirty="0" smtClean="0">
                <a:solidFill>
                  <a:prstClr val="black"/>
                </a:solidFill>
                <a:latin typeface="Calibri" pitchFamily="34" charset="0"/>
              </a:rPr>
              <a:t>.</a:t>
            </a:r>
            <a:endParaRPr lang="en-US" sz="2400" dirty="0">
              <a:solidFill>
                <a:prstClr val="black"/>
              </a:solidFill>
              <a:latin typeface="Calibri" pitchFamily="34" charset="0"/>
            </a:endParaRPr>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1949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lvl="0" indent="-274320">
              <a:buClr>
                <a:srgbClr val="F07F09"/>
              </a:buClr>
              <a:buNone/>
              <a:defRPr/>
            </a:pPr>
            <a:r>
              <a:rPr lang="en-US" sz="3200" b="1" u="sng" dirty="0">
                <a:solidFill>
                  <a:prstClr val="black"/>
                </a:solidFill>
                <a:latin typeface="Calibri" pitchFamily="34" charset="0"/>
              </a:rPr>
              <a:t>Free Tools for Collaboration Part I</a:t>
            </a:r>
          </a:p>
          <a:p>
            <a:pPr marL="274320" lvl="0" indent="-274320">
              <a:buClr>
                <a:srgbClr val="F07F09"/>
              </a:buClr>
              <a:buNone/>
              <a:defRPr/>
            </a:pPr>
            <a:r>
              <a:rPr lang="en-US" dirty="0" err="1">
                <a:solidFill>
                  <a:prstClr val="black"/>
                </a:solidFill>
                <a:latin typeface="Calibri" pitchFamily="34" charset="0"/>
                <a:hlinkClick r:id="rId2"/>
              </a:rPr>
              <a:t>Wiggio</a:t>
            </a:r>
            <a:r>
              <a:rPr lang="en-US" dirty="0">
                <a:solidFill>
                  <a:prstClr val="black"/>
                </a:solidFill>
                <a:latin typeface="Calibri" pitchFamily="34" charset="0"/>
                <a:hlinkClick r:id="rId2"/>
              </a:rPr>
              <a:t> </a:t>
            </a:r>
            <a:r>
              <a:rPr lang="en-US" dirty="0">
                <a:solidFill>
                  <a:prstClr val="black"/>
                </a:solidFill>
                <a:latin typeface="Calibri" pitchFamily="34" charset="0"/>
              </a:rPr>
              <a:t> form online groups and create private </a:t>
            </a:r>
            <a:r>
              <a:rPr lang="en-US" dirty="0" err="1" smtClean="0">
                <a:solidFill>
                  <a:prstClr val="black"/>
                </a:solidFill>
                <a:latin typeface="Calibri" pitchFamily="34" charset="0"/>
              </a:rPr>
              <a:t>listserves</a:t>
            </a:r>
            <a:r>
              <a:rPr lang="en-US" dirty="0" smtClean="0">
                <a:solidFill>
                  <a:prstClr val="black"/>
                </a:solidFill>
                <a:latin typeface="Calibri" pitchFamily="34" charset="0"/>
              </a:rPr>
              <a:t> </a:t>
            </a:r>
            <a:r>
              <a:rPr lang="en-US" dirty="0">
                <a:solidFill>
                  <a:prstClr val="black"/>
                </a:solidFill>
                <a:latin typeface="Calibri" pitchFamily="34" charset="0"/>
              </a:rPr>
              <a:t>and web addresses; manage events with a shared calendar; send </a:t>
            </a:r>
            <a:r>
              <a:rPr lang="en-US" dirty="0" smtClean="0">
                <a:solidFill>
                  <a:prstClr val="black"/>
                </a:solidFill>
                <a:latin typeface="Calibri" pitchFamily="34" charset="0"/>
              </a:rPr>
              <a:t>email</a:t>
            </a:r>
            <a:r>
              <a:rPr lang="en-US" dirty="0">
                <a:solidFill>
                  <a:prstClr val="black"/>
                </a:solidFill>
                <a:latin typeface="Calibri" pitchFamily="34" charset="0"/>
              </a:rPr>
              <a:t>, text, and voice messages; manage files in a shared folder; a to-do list feature, which allows users to assign tasks with due dates to group members, making for mini-projects within a larger project easier and ability of all members to share their computer screens over the network.</a:t>
            </a:r>
          </a:p>
          <a:p>
            <a:pPr marL="274320" lvl="0" indent="-274320">
              <a:buClr>
                <a:srgbClr val="F07F09"/>
              </a:buClr>
              <a:buNone/>
              <a:defRPr/>
            </a:pPr>
            <a:r>
              <a:rPr lang="en-US" dirty="0">
                <a:solidFill>
                  <a:prstClr val="black"/>
                </a:solidFill>
                <a:latin typeface="Calibri" pitchFamily="34" charset="0"/>
                <a:hlinkClick r:id="rId3"/>
              </a:rPr>
              <a:t>Basecamp </a:t>
            </a:r>
            <a:r>
              <a:rPr lang="en-US" dirty="0">
                <a:solidFill>
                  <a:prstClr val="black"/>
                </a:solidFill>
                <a:latin typeface="Calibri" pitchFamily="34" charset="0"/>
              </a:rPr>
              <a:t>free level includes only one project, two online whiteboards for collaboration, and 10MB of storage.</a:t>
            </a:r>
          </a:p>
          <a:p>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2029275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lvl="0" indent="-274320">
              <a:buClr>
                <a:srgbClr val="F07F09"/>
              </a:buClr>
              <a:buNone/>
              <a:defRPr/>
            </a:pPr>
            <a:r>
              <a:rPr lang="en-US" b="1" u="sng" dirty="0">
                <a:solidFill>
                  <a:prstClr val="black"/>
                </a:solidFill>
                <a:latin typeface="Calibri" pitchFamily="34" charset="0"/>
              </a:rPr>
              <a:t>Free Tools for Collaboration– Part II</a:t>
            </a:r>
          </a:p>
          <a:p>
            <a:pPr marL="274320" lvl="0" indent="-274320">
              <a:buClr>
                <a:srgbClr val="F07F09"/>
              </a:buClr>
              <a:buNone/>
              <a:defRPr/>
            </a:pPr>
            <a:r>
              <a:rPr lang="en-US" sz="2300" dirty="0" err="1">
                <a:solidFill>
                  <a:prstClr val="black"/>
                </a:solidFill>
                <a:latin typeface="Calibri" pitchFamily="34" charset="0"/>
                <a:hlinkClick r:id="rId2"/>
              </a:rPr>
              <a:t>Writeboard</a:t>
            </a:r>
            <a:r>
              <a:rPr lang="en-US" sz="2300" dirty="0">
                <a:solidFill>
                  <a:prstClr val="black"/>
                </a:solidFill>
                <a:latin typeface="Calibri" pitchFamily="34" charset="0"/>
              </a:rPr>
              <a:t> </a:t>
            </a:r>
            <a:r>
              <a:rPr lang="en-US" sz="2300" dirty="0" smtClean="0">
                <a:solidFill>
                  <a:prstClr val="black"/>
                </a:solidFill>
                <a:latin typeface="Calibri" pitchFamily="34" charset="0"/>
              </a:rPr>
              <a:t>shareable</a:t>
            </a:r>
            <a:r>
              <a:rPr lang="en-US" sz="2300" dirty="0">
                <a:solidFill>
                  <a:prstClr val="black"/>
                </a:solidFill>
                <a:latin typeface="Calibri" pitchFamily="34" charset="0"/>
              </a:rPr>
              <a:t>, web-based text documents that let you save every edit, roll back to any version, and easily compare changes.</a:t>
            </a:r>
            <a:endParaRPr lang="en-US" sz="900" dirty="0">
              <a:solidFill>
                <a:prstClr val="black"/>
              </a:solidFill>
              <a:latin typeface="Calibri" pitchFamily="34" charset="0"/>
            </a:endParaRPr>
          </a:p>
          <a:p>
            <a:pPr marL="274320" lvl="0" indent="-274320">
              <a:buClr>
                <a:srgbClr val="F07F09"/>
              </a:buClr>
              <a:buNone/>
              <a:defRPr/>
            </a:pPr>
            <a:r>
              <a:rPr lang="en-US" sz="2300" dirty="0">
                <a:solidFill>
                  <a:prstClr val="black"/>
                </a:solidFill>
                <a:latin typeface="Calibri" pitchFamily="34" charset="0"/>
                <a:hlinkClick r:id="rId3"/>
              </a:rPr>
              <a:t>Co-Sketch</a:t>
            </a:r>
            <a:r>
              <a:rPr lang="en-US" sz="2300" dirty="0">
                <a:solidFill>
                  <a:prstClr val="black"/>
                </a:solidFill>
                <a:latin typeface="Calibri" pitchFamily="34" charset="0"/>
              </a:rPr>
              <a:t> is a multi-user online whiteboard designed to give you the ability to quickly visualize and share your ideas as images.</a:t>
            </a:r>
            <a:endParaRPr lang="en-US" sz="900" dirty="0">
              <a:solidFill>
                <a:prstClr val="black"/>
              </a:solidFill>
              <a:latin typeface="Calibri" pitchFamily="34" charset="0"/>
            </a:endParaRPr>
          </a:p>
          <a:p>
            <a:pPr marL="274320" lvl="0" indent="-274320">
              <a:buClr>
                <a:srgbClr val="F07F09"/>
              </a:buClr>
              <a:buNone/>
              <a:defRPr/>
            </a:pPr>
            <a:r>
              <a:rPr lang="en-US" sz="2300" dirty="0" err="1">
                <a:solidFill>
                  <a:prstClr val="black"/>
                </a:solidFill>
                <a:latin typeface="Calibri" pitchFamily="34" charset="0"/>
                <a:hlinkClick r:id="rId4"/>
              </a:rPr>
              <a:t>Creately</a:t>
            </a:r>
            <a:r>
              <a:rPr lang="en-US" sz="2300" dirty="0">
                <a:solidFill>
                  <a:prstClr val="black"/>
                </a:solidFill>
                <a:latin typeface="Calibri" pitchFamily="34" charset="0"/>
                <a:hlinkClick r:id="rId4"/>
              </a:rPr>
              <a:t> </a:t>
            </a:r>
            <a:r>
              <a:rPr lang="en-US" sz="2300" dirty="0">
                <a:solidFill>
                  <a:prstClr val="black"/>
                </a:solidFill>
                <a:latin typeface="Calibri" pitchFamily="34" charset="0"/>
              </a:rPr>
              <a:t>engine suggests connectors, does automatic groupings and defines data properties to take drawing to the next level.</a:t>
            </a:r>
          </a:p>
          <a:p>
            <a:pPr marL="274320" lvl="0" indent="-274320">
              <a:buClr>
                <a:srgbClr val="F07F09"/>
              </a:buClr>
              <a:buNone/>
              <a:defRPr/>
            </a:pPr>
            <a:r>
              <a:rPr lang="en-US" sz="2300" dirty="0">
                <a:solidFill>
                  <a:prstClr val="black"/>
                </a:solidFill>
                <a:latin typeface="Calibri" pitchFamily="34" charset="0"/>
                <a:hlinkClick r:id="rId5"/>
              </a:rPr>
              <a:t>Meetin.gs</a:t>
            </a:r>
            <a:r>
              <a:rPr lang="en-US" sz="2300" dirty="0">
                <a:solidFill>
                  <a:prstClr val="black"/>
                </a:solidFill>
                <a:latin typeface="Calibri" pitchFamily="34" charset="0"/>
              </a:rPr>
              <a:t> Uses existing tools (Word, Excel, etc.) for a shared meeting.  No downloads, no registration, no installation.  Login using Facebook. Create an agenda, share notes, and upload documents.</a:t>
            </a:r>
          </a:p>
          <a:p>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570408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Clr>
                <a:srgbClr val="F07F09"/>
              </a:buClr>
              <a:buNone/>
            </a:pPr>
            <a:r>
              <a:rPr lang="en-US" sz="2600" b="1" u="sng" dirty="0">
                <a:solidFill>
                  <a:prstClr val="black"/>
                </a:solidFill>
                <a:latin typeface="Calibri" pitchFamily="34" charset="0"/>
                <a:hlinkClick r:id="rId2"/>
              </a:rPr>
              <a:t>More Collaboration Ideas!</a:t>
            </a:r>
          </a:p>
          <a:p>
            <a:pPr lvl="0">
              <a:buClr>
                <a:srgbClr val="F07F09"/>
              </a:buClr>
            </a:pPr>
            <a:r>
              <a:rPr lang="en-US" sz="2600" b="1" u="sng" dirty="0" err="1">
                <a:solidFill>
                  <a:prstClr val="black"/>
                </a:solidFill>
                <a:latin typeface="Calibri" pitchFamily="34" charset="0"/>
                <a:hlinkClick r:id="rId2"/>
              </a:rPr>
              <a:t>Scriblink</a:t>
            </a:r>
            <a:r>
              <a:rPr lang="en-US" sz="2600" dirty="0">
                <a:solidFill>
                  <a:prstClr val="black"/>
                </a:solidFill>
                <a:latin typeface="Calibri" pitchFamily="34" charset="0"/>
              </a:rPr>
              <a:t> a free “online whiteboard” where up to five people can simultaneously work on and save a project</a:t>
            </a:r>
            <a:r>
              <a:rPr lang="en-US" sz="2600" dirty="0" smtClean="0">
                <a:solidFill>
                  <a:prstClr val="black"/>
                </a:solidFill>
                <a:latin typeface="Calibri" pitchFamily="34" charset="0"/>
              </a:rPr>
              <a:t>.</a:t>
            </a:r>
          </a:p>
          <a:p>
            <a:pPr marL="109728" lvl="0" indent="0">
              <a:buClr>
                <a:srgbClr val="F07F09"/>
              </a:buClr>
              <a:buNone/>
            </a:pPr>
            <a:endParaRPr lang="en-US" sz="2600" dirty="0">
              <a:solidFill>
                <a:prstClr val="black"/>
              </a:solidFill>
              <a:latin typeface="Calibri" pitchFamily="34" charset="0"/>
            </a:endParaRPr>
          </a:p>
          <a:p>
            <a:pPr lvl="0">
              <a:buClr>
                <a:srgbClr val="F07F09"/>
              </a:buClr>
            </a:pPr>
            <a:r>
              <a:rPr lang="en-US" sz="2600" b="1" dirty="0" err="1">
                <a:solidFill>
                  <a:prstClr val="black"/>
                </a:solidFill>
                <a:latin typeface="Calibri" pitchFamily="34" charset="0"/>
                <a:hlinkClick r:id="rId3"/>
              </a:rPr>
              <a:t>Ideapi</a:t>
            </a:r>
            <a:r>
              <a:rPr lang="en-US" sz="2600" dirty="0">
                <a:solidFill>
                  <a:prstClr val="black"/>
                </a:solidFill>
                <a:latin typeface="Calibri" pitchFamily="34" charset="0"/>
                <a:hlinkClick r:id="rId3"/>
              </a:rPr>
              <a:t> </a:t>
            </a:r>
            <a:r>
              <a:rPr lang="en-US" sz="2600" dirty="0">
                <a:solidFill>
                  <a:prstClr val="black"/>
                </a:solidFill>
                <a:latin typeface="Calibri" pitchFamily="34" charset="0"/>
              </a:rPr>
              <a:t> allows you to create briefs, proposals and documents quickly, share them easily with your team and/or clients, work together to create better content and share ideas. Invite those you need to work on a document and the system lets you create and collaborate together efficiently.  No restrictions on number of documents, but each can only be up to 3MB.  Stored online indefinitely.  Service is free</a:t>
            </a:r>
            <a:r>
              <a:rPr lang="en-US" sz="2600" dirty="0">
                <a:solidFill>
                  <a:prstClr val="black"/>
                </a:solidFill>
              </a:rPr>
              <a:t>.</a:t>
            </a:r>
          </a:p>
          <a:p>
            <a:pPr marL="274320" lvl="0" indent="-274320">
              <a:buClr>
                <a:srgbClr val="F07F09"/>
              </a:buClr>
              <a:buNone/>
              <a:defRPr/>
            </a:pPr>
            <a:endParaRPr lang="en-US" b="1" u="sng" dirty="0">
              <a:solidFill>
                <a:prstClr val="black"/>
              </a:solidFill>
              <a:latin typeface="Calibri" pitchFamily="34" charset="0"/>
            </a:endParaRPr>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1975034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F07F09"/>
              </a:buClr>
              <a:buNone/>
            </a:pPr>
            <a:r>
              <a:rPr lang="en-US" b="1" u="sng" dirty="0">
                <a:solidFill>
                  <a:prstClr val="black"/>
                </a:solidFill>
              </a:rPr>
              <a:t>Save Your Bookmarks Online</a:t>
            </a:r>
          </a:p>
          <a:p>
            <a:pPr lvl="0">
              <a:buClr>
                <a:srgbClr val="F07F09"/>
              </a:buClr>
              <a:buNone/>
            </a:pPr>
            <a:endParaRPr lang="en-US" sz="1050" dirty="0">
              <a:solidFill>
                <a:prstClr val="black"/>
              </a:solidFill>
            </a:endParaRPr>
          </a:p>
          <a:p>
            <a:pPr lvl="0">
              <a:buClr>
                <a:srgbClr val="F07F09"/>
              </a:buClr>
            </a:pPr>
            <a:r>
              <a:rPr lang="en-US" dirty="0" err="1" smtClean="0">
                <a:solidFill>
                  <a:prstClr val="black"/>
                </a:solidFill>
                <a:hlinkClick r:id="rId2"/>
              </a:rPr>
              <a:t>Livebinders</a:t>
            </a:r>
            <a:r>
              <a:rPr lang="en-US" dirty="0" smtClean="0">
                <a:solidFill>
                  <a:prstClr val="black"/>
                </a:solidFill>
              </a:rPr>
              <a:t> </a:t>
            </a:r>
            <a:endParaRPr lang="en-US" dirty="0">
              <a:solidFill>
                <a:prstClr val="black"/>
              </a:solidFill>
            </a:endParaRPr>
          </a:p>
          <a:p>
            <a:pPr lvl="0">
              <a:buClr>
                <a:srgbClr val="F07F09"/>
              </a:buClr>
            </a:pPr>
            <a:r>
              <a:rPr lang="en-US" dirty="0">
                <a:solidFill>
                  <a:prstClr val="black"/>
                </a:solidFill>
                <a:hlinkClick r:id="rId3"/>
              </a:rPr>
              <a:t>Only2clicks.com</a:t>
            </a:r>
            <a:endParaRPr lang="en-US" dirty="0">
              <a:solidFill>
                <a:prstClr val="black"/>
              </a:solidFill>
              <a:hlinkClick r:id="rId4"/>
            </a:endParaRPr>
          </a:p>
          <a:p>
            <a:pPr lvl="0">
              <a:buClr>
                <a:srgbClr val="F07F09"/>
              </a:buClr>
            </a:pPr>
            <a:r>
              <a:rPr lang="en-US" dirty="0" err="1">
                <a:solidFill>
                  <a:prstClr val="black"/>
                </a:solidFill>
                <a:hlinkClick r:id="rId4"/>
              </a:rPr>
              <a:t>ZooTool</a:t>
            </a:r>
            <a:r>
              <a:rPr lang="en-US" dirty="0">
                <a:solidFill>
                  <a:prstClr val="black"/>
                </a:solidFill>
                <a:hlinkClick r:id="rId4"/>
              </a:rPr>
              <a:t> </a:t>
            </a:r>
            <a:r>
              <a:rPr lang="en-US" dirty="0">
                <a:solidFill>
                  <a:prstClr val="black"/>
                </a:solidFill>
              </a:rPr>
              <a:t>You can clip images from sites, organize bookmarked sites into packs, then flip through your shots of sites anytime for quick inspiration</a:t>
            </a:r>
          </a:p>
          <a:p>
            <a:pPr lvl="0">
              <a:buClr>
                <a:srgbClr val="F07F09"/>
              </a:buClr>
            </a:pPr>
            <a:r>
              <a:rPr lang="en-US" dirty="0" err="1">
                <a:solidFill>
                  <a:prstClr val="black"/>
                </a:solidFill>
                <a:hlinkClick r:id="rId5"/>
              </a:rPr>
              <a:t>IKeepBookmarks</a:t>
            </a:r>
            <a:r>
              <a:rPr lang="en-US" u="sng" dirty="0">
                <a:solidFill>
                  <a:prstClr val="black"/>
                </a:solidFill>
                <a:hlinkClick r:id="rId5"/>
              </a:rPr>
              <a:t>  </a:t>
            </a:r>
            <a:r>
              <a:rPr lang="en-US" dirty="0">
                <a:solidFill>
                  <a:prstClr val="black"/>
                </a:solidFill>
              </a:rPr>
              <a:t>tool for desktop to make it easy</a:t>
            </a:r>
          </a:p>
          <a:p>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26163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a:t>Today’s Agenda:</a:t>
            </a:r>
          </a:p>
          <a:p>
            <a:r>
              <a:rPr lang="en-US" dirty="0">
                <a:latin typeface="Calibri" pitchFamily="34" charset="0"/>
              </a:rPr>
              <a:t>Free replacements for Microsoft Office</a:t>
            </a:r>
          </a:p>
          <a:p>
            <a:pPr>
              <a:buNone/>
            </a:pPr>
            <a:endParaRPr lang="en-US" dirty="0">
              <a:latin typeface="Calibri" pitchFamily="34" charset="0"/>
            </a:endParaRPr>
          </a:p>
          <a:p>
            <a:r>
              <a:rPr lang="en-US" dirty="0">
                <a:latin typeface="Calibri" pitchFamily="34" charset="0"/>
              </a:rPr>
              <a:t>Free online file storage</a:t>
            </a:r>
          </a:p>
          <a:p>
            <a:pPr>
              <a:buNone/>
            </a:pPr>
            <a:endParaRPr lang="en-US" dirty="0">
              <a:latin typeface="Calibri" pitchFamily="34" charset="0"/>
            </a:endParaRPr>
          </a:p>
          <a:p>
            <a:r>
              <a:rPr lang="en-US" dirty="0">
                <a:latin typeface="Calibri" pitchFamily="34" charset="0"/>
              </a:rPr>
              <a:t>Free collaboration apps</a:t>
            </a:r>
          </a:p>
          <a:p>
            <a:pPr>
              <a:buNone/>
            </a:pPr>
            <a:endParaRPr lang="en-US" dirty="0">
              <a:latin typeface="Calibri" pitchFamily="34" charset="0"/>
            </a:endParaRPr>
          </a:p>
          <a:p>
            <a:r>
              <a:rPr lang="en-US" dirty="0">
                <a:latin typeface="Calibri" pitchFamily="34" charset="0"/>
              </a:rPr>
              <a:t>Free apps/tools to make your life easier!</a:t>
            </a:r>
          </a:p>
          <a:p>
            <a:pPr>
              <a:buNone/>
            </a:pPr>
            <a:endParaRPr lang="en-US" dirty="0">
              <a:latin typeface="Calibri" pitchFamily="34" charset="0"/>
            </a:endParaRPr>
          </a:p>
          <a:p>
            <a:r>
              <a:rPr lang="en-US" dirty="0">
                <a:latin typeface="Calibri" pitchFamily="34" charset="0"/>
              </a:rPr>
              <a:t>Share your tools and apps!</a:t>
            </a:r>
          </a:p>
          <a:p>
            <a:endParaRPr lang="en-US" dirty="0"/>
          </a:p>
        </p:txBody>
      </p:sp>
      <p:sp>
        <p:nvSpPr>
          <p:cNvPr id="3" name="Title 2"/>
          <p:cNvSpPr>
            <a:spLocks noGrp="1"/>
          </p:cNvSpPr>
          <p:nvPr>
            <p:ph type="title"/>
          </p:nvPr>
        </p:nvSpPr>
        <p:spPr/>
        <p:txBody>
          <a:bodyPr>
            <a:normAutofit/>
          </a:bodyPr>
          <a:lstStyle/>
          <a:p>
            <a:r>
              <a:rPr lang="en-US" sz="3200" dirty="0">
                <a:solidFill>
                  <a:srgbClr val="0070C0"/>
                </a:solidFill>
                <a:effectLst/>
                <a:latin typeface="Berlin Sans FB" pitchFamily="34" charset="0"/>
                <a:cs typeface="Aharoni" pitchFamily="2" charset="-79"/>
              </a:rPr>
              <a:t>Web 2.0 and You – </a:t>
            </a:r>
            <a:br>
              <a:rPr lang="en-US" sz="3200" dirty="0">
                <a:solidFill>
                  <a:srgbClr val="0070C0"/>
                </a:solidFill>
                <a:effectLst/>
                <a:latin typeface="Berlin Sans FB" pitchFamily="34" charset="0"/>
                <a:cs typeface="Aharoni" pitchFamily="2" charset="-79"/>
              </a:rPr>
            </a:br>
            <a:r>
              <a:rPr lang="en-US" sz="3200" dirty="0">
                <a:solidFill>
                  <a:srgbClr val="0070C0"/>
                </a:solidFill>
                <a:effectLst/>
                <a:latin typeface="Berlin Sans FB" pitchFamily="34" charset="0"/>
                <a:cs typeface="Aharoni" pitchFamily="2" charset="-79"/>
              </a:rPr>
              <a:t>     What Can You Do With It?</a:t>
            </a:r>
            <a:endParaRPr lang="en-US" sz="3200" dirty="0">
              <a:latin typeface="Berlin Sans FB" pitchFamily="34" charset="0"/>
              <a:cs typeface="Aharoni" pitchFamily="2" charset="-79"/>
            </a:endParaRPr>
          </a:p>
        </p:txBody>
      </p:sp>
    </p:spTree>
    <p:extLst>
      <p:ext uri="{BB962C8B-B14F-4D97-AF65-F5344CB8AC3E}">
        <p14:creationId xmlns:p14="http://schemas.microsoft.com/office/powerpoint/2010/main" val="613055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Clr>
                <a:srgbClr val="F07F09"/>
              </a:buClr>
              <a:buNone/>
            </a:pPr>
            <a:r>
              <a:rPr lang="en-US" sz="3200" b="1" u="sng" dirty="0">
                <a:solidFill>
                  <a:prstClr val="black"/>
                </a:solidFill>
              </a:rPr>
              <a:t>Temporary &amp; Disposable Email </a:t>
            </a:r>
            <a:r>
              <a:rPr lang="en-US" sz="3200" b="1" u="sng" dirty="0" err="1">
                <a:solidFill>
                  <a:prstClr val="black"/>
                </a:solidFill>
              </a:rPr>
              <a:t>Addys</a:t>
            </a:r>
            <a:endParaRPr lang="en-US" sz="3200" b="1" u="sng" dirty="0">
              <a:solidFill>
                <a:prstClr val="black"/>
              </a:solidFill>
            </a:endParaRPr>
          </a:p>
          <a:p>
            <a:pPr lvl="0">
              <a:buClr>
                <a:srgbClr val="F07F09"/>
              </a:buClr>
            </a:pPr>
            <a:r>
              <a:rPr lang="en-US" dirty="0" err="1">
                <a:solidFill>
                  <a:prstClr val="black"/>
                </a:solidFill>
                <a:hlinkClick r:id="rId2"/>
              </a:rPr>
              <a:t>Mailinator</a:t>
            </a:r>
            <a:endParaRPr lang="en-US" dirty="0">
              <a:solidFill>
                <a:prstClr val="black"/>
              </a:solidFill>
            </a:endParaRPr>
          </a:p>
          <a:p>
            <a:pPr lvl="0">
              <a:buClr>
                <a:srgbClr val="F07F09"/>
              </a:buClr>
            </a:pPr>
            <a:endParaRPr lang="en-US" sz="1050" dirty="0">
              <a:solidFill>
                <a:prstClr val="black"/>
              </a:solidFill>
            </a:endParaRPr>
          </a:p>
          <a:p>
            <a:pPr lvl="0">
              <a:buClr>
                <a:srgbClr val="F07F09"/>
              </a:buClr>
            </a:pPr>
            <a:r>
              <a:rPr lang="en-US" dirty="0">
                <a:solidFill>
                  <a:prstClr val="black"/>
                </a:solidFill>
                <a:hlinkClick r:id="rId3"/>
              </a:rPr>
              <a:t>Spam Proof Email Generator</a:t>
            </a:r>
            <a:endParaRPr lang="en-US" dirty="0">
              <a:solidFill>
                <a:prstClr val="black"/>
              </a:solidFill>
            </a:endParaRPr>
          </a:p>
          <a:p>
            <a:pPr lvl="0">
              <a:buClr>
                <a:srgbClr val="F07F09"/>
              </a:buClr>
            </a:pPr>
            <a:endParaRPr lang="en-US" sz="1050" dirty="0">
              <a:solidFill>
                <a:prstClr val="black"/>
              </a:solidFill>
            </a:endParaRPr>
          </a:p>
          <a:p>
            <a:pPr lvl="0">
              <a:buClr>
                <a:srgbClr val="F07F09"/>
              </a:buClr>
            </a:pPr>
            <a:r>
              <a:rPr lang="en-US" dirty="0" err="1">
                <a:solidFill>
                  <a:prstClr val="black"/>
                </a:solidFill>
                <a:hlinkClick r:id="rId4"/>
              </a:rPr>
              <a:t>GuerrillaMail</a:t>
            </a:r>
            <a:r>
              <a:rPr lang="en-US" dirty="0">
                <a:solidFill>
                  <a:prstClr val="black"/>
                </a:solidFill>
              </a:rPr>
              <a:t>  lasts 60 minutes</a:t>
            </a:r>
          </a:p>
          <a:p>
            <a:pPr lvl="0">
              <a:buClr>
                <a:srgbClr val="F07F09"/>
              </a:buClr>
            </a:pPr>
            <a:endParaRPr lang="en-US" sz="1050" dirty="0">
              <a:solidFill>
                <a:prstClr val="black"/>
              </a:solidFill>
            </a:endParaRPr>
          </a:p>
          <a:p>
            <a:pPr lvl="0">
              <a:buClr>
                <a:srgbClr val="F07F09"/>
              </a:buClr>
            </a:pPr>
            <a:r>
              <a:rPr lang="en-US" dirty="0">
                <a:solidFill>
                  <a:prstClr val="black"/>
                </a:solidFill>
                <a:hlinkClick r:id="rId5"/>
              </a:rPr>
              <a:t>10 Minute Mail </a:t>
            </a:r>
            <a:r>
              <a:rPr lang="en-US" dirty="0">
                <a:solidFill>
                  <a:prstClr val="black"/>
                </a:solidFill>
              </a:rPr>
              <a:t>disappears in 10 minutes</a:t>
            </a:r>
          </a:p>
          <a:p>
            <a:pPr lvl="0">
              <a:buClr>
                <a:srgbClr val="F07F09"/>
              </a:buClr>
            </a:pPr>
            <a:endParaRPr lang="en-US" sz="1050" dirty="0">
              <a:solidFill>
                <a:prstClr val="black"/>
              </a:solidFill>
            </a:endParaRPr>
          </a:p>
          <a:p>
            <a:pPr lvl="0">
              <a:buClr>
                <a:srgbClr val="F07F09"/>
              </a:buClr>
            </a:pPr>
            <a:r>
              <a:rPr lang="en-US" dirty="0">
                <a:solidFill>
                  <a:prstClr val="black"/>
                </a:solidFill>
                <a:hlinkClick r:id="rId6"/>
              </a:rPr>
              <a:t>Incognito Mail </a:t>
            </a:r>
            <a:r>
              <a:rPr lang="en-US" dirty="0">
                <a:solidFill>
                  <a:prstClr val="black"/>
                </a:solidFill>
              </a:rPr>
              <a:t>lasts 60 minutes</a:t>
            </a:r>
          </a:p>
          <a:p>
            <a:pPr lvl="0">
              <a:buClr>
                <a:srgbClr val="F07F09"/>
              </a:buClr>
            </a:pPr>
            <a:endParaRPr lang="en-US" sz="1050" dirty="0">
              <a:solidFill>
                <a:prstClr val="black"/>
              </a:solidFill>
            </a:endParaRPr>
          </a:p>
          <a:p>
            <a:pPr lvl="0">
              <a:spcBef>
                <a:spcPct val="0"/>
              </a:spcBef>
              <a:buClr>
                <a:srgbClr val="F07F09"/>
              </a:buClr>
            </a:pPr>
            <a:r>
              <a:rPr lang="en-US" sz="2000" dirty="0">
                <a:solidFill>
                  <a:prstClr val="black"/>
                </a:solidFill>
                <a:hlinkClick r:id="rId7"/>
              </a:rPr>
              <a:t>http://lists.econsultant.com/top-disposable-email-services-websites.html</a:t>
            </a:r>
            <a:r>
              <a:rPr lang="en-US" sz="2000" dirty="0">
                <a:solidFill>
                  <a:prstClr val="black"/>
                </a:solidFill>
              </a:rPr>
              <a:t>  to find </a:t>
            </a:r>
            <a:r>
              <a:rPr lang="en-US" sz="2000" dirty="0" smtClean="0">
                <a:solidFill>
                  <a:prstClr val="black"/>
                </a:solidFill>
              </a:rPr>
              <a:t>more</a:t>
            </a:r>
            <a:endParaRPr lang="en-US" sz="2000" dirty="0">
              <a:solidFill>
                <a:prstClr val="black"/>
              </a:solidFill>
            </a:endParaRPr>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250563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Clr>
                <a:srgbClr val="F07F09"/>
              </a:buClr>
              <a:buNone/>
            </a:pPr>
            <a:r>
              <a:rPr lang="en-US" sz="2800" b="1" u="sng" dirty="0">
                <a:solidFill>
                  <a:prstClr val="black"/>
                </a:solidFill>
              </a:rPr>
              <a:t>Alternatives to </a:t>
            </a:r>
            <a:r>
              <a:rPr lang="en-US" sz="2800" b="1" u="sng" dirty="0" smtClean="0">
                <a:solidFill>
                  <a:prstClr val="black"/>
                </a:solidFill>
              </a:rPr>
              <a:t>Google/Bing </a:t>
            </a:r>
            <a:r>
              <a:rPr lang="en-US" sz="2800" b="1" u="sng" dirty="0">
                <a:solidFill>
                  <a:prstClr val="black"/>
                </a:solidFill>
              </a:rPr>
              <a:t>Images</a:t>
            </a:r>
          </a:p>
          <a:p>
            <a:pPr lvl="0">
              <a:buClr>
                <a:srgbClr val="F07F09"/>
              </a:buClr>
              <a:buNone/>
            </a:pPr>
            <a:r>
              <a:rPr lang="en-US" sz="2500" dirty="0">
                <a:solidFill>
                  <a:prstClr val="black"/>
                </a:solidFill>
                <a:hlinkClick r:id="rId2"/>
              </a:rPr>
              <a:t>4FreePhotos</a:t>
            </a:r>
            <a:r>
              <a:rPr lang="en-US" sz="2500" dirty="0">
                <a:solidFill>
                  <a:prstClr val="black"/>
                </a:solidFill>
              </a:rPr>
              <a:t>  Public Domain and free photos from photographers who were willing to share</a:t>
            </a:r>
          </a:p>
          <a:p>
            <a:pPr lvl="0">
              <a:buClr>
                <a:srgbClr val="F07F09"/>
              </a:buClr>
              <a:buNone/>
            </a:pPr>
            <a:r>
              <a:rPr lang="en-US" sz="2500" dirty="0">
                <a:solidFill>
                  <a:prstClr val="black"/>
                </a:solidFill>
                <a:hlinkClick r:id="rId3"/>
              </a:rPr>
              <a:t>Free Digital Photos</a:t>
            </a:r>
            <a:r>
              <a:rPr lang="en-US" sz="2500" dirty="0">
                <a:solidFill>
                  <a:prstClr val="black"/>
                </a:solidFill>
              </a:rPr>
              <a:t> free photos and illustrations</a:t>
            </a:r>
          </a:p>
          <a:p>
            <a:pPr lvl="0">
              <a:buClr>
                <a:srgbClr val="F07F09"/>
              </a:buClr>
              <a:buNone/>
            </a:pPr>
            <a:r>
              <a:rPr lang="en-US" sz="2500" dirty="0">
                <a:solidFill>
                  <a:prstClr val="black"/>
                </a:solidFill>
                <a:hlinkClick r:id="rId4"/>
              </a:rPr>
              <a:t>Public Domain Photos</a:t>
            </a:r>
            <a:r>
              <a:rPr lang="en-US" sz="2500" dirty="0">
                <a:solidFill>
                  <a:prstClr val="black"/>
                </a:solidFill>
              </a:rPr>
              <a:t> 5,000 free photos &amp; 8,000 free clip art</a:t>
            </a:r>
          </a:p>
          <a:p>
            <a:pPr lvl="0">
              <a:buClr>
                <a:srgbClr val="F07F09"/>
              </a:buClr>
              <a:buNone/>
            </a:pPr>
            <a:r>
              <a:rPr lang="en-US" sz="2500" dirty="0">
                <a:solidFill>
                  <a:prstClr val="black"/>
                </a:solidFill>
                <a:hlinkClick r:id="rId5"/>
              </a:rPr>
              <a:t>World Images</a:t>
            </a:r>
            <a:r>
              <a:rPr lang="en-US" sz="2500" dirty="0">
                <a:solidFill>
                  <a:prstClr val="black"/>
                </a:solidFill>
              </a:rPr>
              <a:t> 80,000 images from California State University</a:t>
            </a:r>
          </a:p>
          <a:p>
            <a:pPr lvl="0">
              <a:buClr>
                <a:srgbClr val="F07F09"/>
              </a:buClr>
              <a:buNone/>
            </a:pPr>
            <a:r>
              <a:rPr lang="en-US" sz="2500" dirty="0">
                <a:solidFill>
                  <a:prstClr val="black"/>
                </a:solidFill>
                <a:hlinkClick r:id="rId6"/>
              </a:rPr>
              <a:t>WP Clip Art</a:t>
            </a:r>
            <a:r>
              <a:rPr lang="en-US" sz="2500" dirty="0">
                <a:solidFill>
                  <a:prstClr val="black"/>
                </a:solidFill>
              </a:rPr>
              <a:t> photos and clip art</a:t>
            </a:r>
          </a:p>
          <a:p>
            <a:pPr lvl="0">
              <a:buClr>
                <a:srgbClr val="F07F09"/>
              </a:buClr>
              <a:buNone/>
            </a:pPr>
            <a:r>
              <a:rPr lang="en-US" sz="2500" b="1" dirty="0">
                <a:solidFill>
                  <a:prstClr val="black"/>
                </a:solidFill>
                <a:hlinkClick r:id="rId7"/>
              </a:rPr>
              <a:t>25 Places to Find Awesome Stock Photos — Free and Cheap!</a:t>
            </a:r>
            <a:endParaRPr lang="en-US" sz="2500" b="1" dirty="0">
              <a:solidFill>
                <a:prstClr val="black"/>
              </a:solidFill>
            </a:endParaRPr>
          </a:p>
          <a:p>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37449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Google Hints:</a:t>
            </a:r>
          </a:p>
          <a:p>
            <a:pPr lvl="0">
              <a:buClr>
                <a:srgbClr val="F07F09"/>
              </a:buClr>
            </a:pPr>
            <a:r>
              <a:rPr lang="en-US" sz="2000" dirty="0">
                <a:solidFill>
                  <a:prstClr val="black"/>
                </a:solidFill>
              </a:rPr>
              <a:t>Type </a:t>
            </a:r>
            <a:r>
              <a:rPr lang="en-US" sz="2000" dirty="0" err="1">
                <a:solidFill>
                  <a:prstClr val="black"/>
                </a:solidFill>
              </a:rPr>
              <a:t>view:</a:t>
            </a:r>
            <a:r>
              <a:rPr lang="en-US" sz="2000" b="1" dirty="0" err="1">
                <a:solidFill>
                  <a:prstClr val="black"/>
                </a:solidFill>
              </a:rPr>
              <a:t>timeline</a:t>
            </a:r>
            <a:r>
              <a:rPr lang="en-US" sz="2000" dirty="0">
                <a:solidFill>
                  <a:prstClr val="black"/>
                </a:solidFill>
              </a:rPr>
              <a:t> and your search topic to find a timeline </a:t>
            </a:r>
            <a:r>
              <a:rPr lang="en-US" sz="2000" dirty="0" smtClean="0">
                <a:solidFill>
                  <a:prstClr val="black"/>
                </a:solidFill>
              </a:rPr>
              <a:t>for the </a:t>
            </a:r>
            <a:r>
              <a:rPr lang="en-US" sz="2000" dirty="0">
                <a:solidFill>
                  <a:prstClr val="black"/>
                </a:solidFill>
              </a:rPr>
              <a:t>topic.</a:t>
            </a:r>
          </a:p>
          <a:p>
            <a:pPr lvl="0">
              <a:buClr>
                <a:srgbClr val="F07F09"/>
              </a:buClr>
            </a:pPr>
            <a:r>
              <a:rPr lang="en-US" sz="2000" dirty="0" smtClean="0">
                <a:solidFill>
                  <a:prstClr val="black"/>
                </a:solidFill>
              </a:rPr>
              <a:t>To </a:t>
            </a:r>
            <a:r>
              <a:rPr lang="en-US" sz="2000" dirty="0">
                <a:solidFill>
                  <a:prstClr val="black"/>
                </a:solidFill>
              </a:rPr>
              <a:t>use Google’s built-in calculator function, simply enter the calculation you’d like </a:t>
            </a:r>
            <a:r>
              <a:rPr lang="en-US" sz="2000" dirty="0" smtClean="0">
                <a:solidFill>
                  <a:prstClr val="black"/>
                </a:solidFill>
              </a:rPr>
              <a:t>to do </a:t>
            </a:r>
            <a:r>
              <a:rPr lang="en-US" sz="2000" dirty="0">
                <a:solidFill>
                  <a:prstClr val="black"/>
                </a:solidFill>
              </a:rPr>
              <a:t>into the search box.  </a:t>
            </a:r>
            <a:r>
              <a:rPr lang="en-US" sz="2000" i="1" dirty="0">
                <a:solidFill>
                  <a:prstClr val="black"/>
                </a:solidFill>
              </a:rPr>
              <a:t>Example: 5*9+(</a:t>
            </a:r>
            <a:r>
              <a:rPr lang="en-US" sz="2000" i="1" dirty="0" err="1">
                <a:solidFill>
                  <a:prstClr val="black"/>
                </a:solidFill>
              </a:rPr>
              <a:t>sqrt</a:t>
            </a:r>
            <a:r>
              <a:rPr lang="en-US" sz="2000" i="1" dirty="0">
                <a:solidFill>
                  <a:prstClr val="black"/>
                </a:solidFill>
              </a:rPr>
              <a:t> 10)^3</a:t>
            </a:r>
            <a:r>
              <a:rPr lang="en-US" sz="2000" i="1" dirty="0" smtClean="0">
                <a:solidFill>
                  <a:prstClr val="black"/>
                </a:solidFill>
              </a:rPr>
              <a:t>=</a:t>
            </a:r>
          </a:p>
          <a:p>
            <a:pPr>
              <a:buClr>
                <a:srgbClr val="F07F09"/>
              </a:buClr>
            </a:pPr>
            <a:r>
              <a:rPr lang="en-US" sz="2000" dirty="0" smtClean="0">
                <a:solidFill>
                  <a:prstClr val="black"/>
                </a:solidFill>
              </a:rPr>
              <a:t>Search for a specific filetype, i.e. </a:t>
            </a:r>
            <a:r>
              <a:rPr lang="en-US" sz="2000" dirty="0"/>
              <a:t>find a PowerPoint presentation on </a:t>
            </a:r>
            <a:r>
              <a:rPr lang="en-US" sz="2000" dirty="0" smtClean="0"/>
              <a:t>chemistry.</a:t>
            </a:r>
            <a:r>
              <a:rPr lang="en-US" sz="2000" dirty="0"/>
              <a:t>   Type </a:t>
            </a:r>
            <a:r>
              <a:rPr lang="en-US" sz="2000" dirty="0" smtClean="0"/>
              <a:t>chemistry </a:t>
            </a:r>
            <a:r>
              <a:rPr lang="en-US" sz="2000" dirty="0" err="1" smtClean="0"/>
              <a:t>filetype:ppt</a:t>
            </a:r>
            <a:r>
              <a:rPr lang="en-US" sz="2000" dirty="0"/>
              <a:t>.  </a:t>
            </a:r>
            <a:r>
              <a:rPr lang="en-US" sz="2000" dirty="0" smtClean="0"/>
              <a:t>Works for </a:t>
            </a:r>
            <a:r>
              <a:rPr lang="en-US" sz="2000" dirty="0" err="1" smtClean="0"/>
              <a:t>xls</a:t>
            </a:r>
            <a:r>
              <a:rPr lang="en-US" sz="2000" dirty="0" smtClean="0"/>
              <a:t>, </a:t>
            </a:r>
            <a:r>
              <a:rPr lang="en-US" sz="2000" dirty="0" err="1" smtClean="0"/>
              <a:t>pdf</a:t>
            </a:r>
            <a:r>
              <a:rPr lang="en-US" sz="2000" dirty="0" smtClean="0"/>
              <a:t>, </a:t>
            </a:r>
            <a:r>
              <a:rPr lang="en-US" sz="2000" dirty="0" err="1" smtClean="0"/>
              <a:t>swf</a:t>
            </a:r>
            <a:r>
              <a:rPr lang="en-US" sz="2000" dirty="0" smtClean="0"/>
              <a:t>, doc, xml, txt, etc.</a:t>
            </a:r>
          </a:p>
          <a:p>
            <a:pPr>
              <a:buClr>
                <a:srgbClr val="F07F09"/>
              </a:buClr>
            </a:pPr>
            <a:r>
              <a:rPr lang="en-US" sz="2000" b="1" dirty="0"/>
              <a:t>w</a:t>
            </a:r>
            <a:r>
              <a:rPr lang="en-US" sz="2000" b="1" dirty="0" smtClean="0"/>
              <a:t>eather </a:t>
            </a:r>
            <a:r>
              <a:rPr lang="en-US" sz="2000" b="1" dirty="0" err="1" smtClean="0"/>
              <a:t>las</a:t>
            </a:r>
            <a:r>
              <a:rPr lang="en-US" sz="2000" b="1" dirty="0" smtClean="0"/>
              <a:t> </a:t>
            </a:r>
            <a:r>
              <a:rPr lang="en-US" sz="2000" b="1" dirty="0" err="1" smtClean="0"/>
              <a:t>vegas</a:t>
            </a:r>
            <a:r>
              <a:rPr lang="en-US" sz="2000" b="1" dirty="0" smtClean="0"/>
              <a:t> NV </a:t>
            </a:r>
            <a:r>
              <a:rPr lang="en-US" sz="2000" dirty="0"/>
              <a:t>w</a:t>
            </a:r>
            <a:r>
              <a:rPr lang="en-US" sz="2000" dirty="0" smtClean="0"/>
              <a:t>ill </a:t>
            </a:r>
            <a:r>
              <a:rPr lang="en-US" sz="2000" dirty="0"/>
              <a:t>give the local weather for Las Vegas Nevada.</a:t>
            </a:r>
          </a:p>
          <a:p>
            <a:pPr>
              <a:buClr>
                <a:srgbClr val="F07F09"/>
              </a:buClr>
            </a:pPr>
            <a:r>
              <a:rPr lang="en-US" sz="2000" b="1" dirty="0"/>
              <a:t>Convert</a:t>
            </a:r>
            <a:r>
              <a:rPr lang="en-US" sz="2000" dirty="0"/>
              <a:t>: old units </a:t>
            </a:r>
            <a:r>
              <a:rPr lang="en-US" sz="2000" b="1" dirty="0"/>
              <a:t>in</a:t>
            </a:r>
            <a:r>
              <a:rPr lang="en-US" sz="2000" dirty="0"/>
              <a:t> new units 300 Euros in USD, 130 </a:t>
            </a:r>
            <a:r>
              <a:rPr lang="en-US" sz="2000" dirty="0" err="1"/>
              <a:t>lbs</a:t>
            </a:r>
            <a:r>
              <a:rPr lang="en-US" sz="2000" dirty="0"/>
              <a:t> in kg, etc.</a:t>
            </a:r>
          </a:p>
          <a:p>
            <a:pPr>
              <a:buClr>
                <a:srgbClr val="F07F09"/>
              </a:buClr>
            </a:pPr>
            <a:endParaRPr lang="en-US" sz="2000" dirty="0">
              <a:solidFill>
                <a:prstClr val="black"/>
              </a:solidFill>
            </a:endParaRPr>
          </a:p>
          <a:p>
            <a:pPr marL="109728" indent="0">
              <a:buNone/>
            </a:pPr>
            <a:endParaRPr lang="en-US" sz="1800" dirty="0"/>
          </a:p>
        </p:txBody>
      </p:sp>
      <p:sp>
        <p:nvSpPr>
          <p:cNvPr id="3" name="Title 2"/>
          <p:cNvSpPr>
            <a:spLocks noGrp="1"/>
          </p:cNvSpPr>
          <p:nvPr>
            <p:ph type="title"/>
          </p:nvPr>
        </p:nvSpPr>
        <p:spPr/>
        <p:txBody>
          <a:bodyPr>
            <a:normAutofit fontScale="90000"/>
          </a:bodyPr>
          <a:lstStyle/>
          <a:p>
            <a:r>
              <a:rPr lang="en-US" sz="4000" dirty="0">
                <a:solidFill>
                  <a:srgbClr val="0070C0"/>
                </a:solidFill>
                <a:effectLst/>
                <a:latin typeface="Berlin Sans FB" pitchFamily="34" charset="0"/>
                <a:cs typeface="Aharoni" pitchFamily="2" charset="-79"/>
              </a:rPr>
              <a:t>Web 2.0 and You – </a:t>
            </a:r>
            <a:br>
              <a:rPr lang="en-US" sz="4000" dirty="0">
                <a:solidFill>
                  <a:srgbClr val="0070C0"/>
                </a:solidFill>
                <a:effectLst/>
                <a:latin typeface="Berlin Sans FB" pitchFamily="34" charset="0"/>
                <a:cs typeface="Aharoni" pitchFamily="2" charset="-79"/>
              </a:rPr>
            </a:br>
            <a:r>
              <a:rPr lang="en-US" sz="40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2767864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Clr>
                <a:srgbClr val="F07F09"/>
              </a:buClr>
              <a:buNone/>
            </a:pPr>
            <a:r>
              <a:rPr lang="en-US" sz="3000" b="1" u="sng" dirty="0">
                <a:solidFill>
                  <a:prstClr val="black"/>
                </a:solidFill>
              </a:rPr>
              <a:t>Video </a:t>
            </a:r>
            <a:r>
              <a:rPr lang="en-US" sz="3000" b="1" u="sng" dirty="0" smtClean="0">
                <a:solidFill>
                  <a:prstClr val="black"/>
                </a:solidFill>
              </a:rPr>
              <a:t>Creators</a:t>
            </a:r>
            <a:endParaRPr lang="en-US" sz="3000" b="1" u="sng" dirty="0">
              <a:solidFill>
                <a:prstClr val="black"/>
              </a:solidFill>
            </a:endParaRPr>
          </a:p>
          <a:p>
            <a:pPr lvl="0">
              <a:buClr>
                <a:srgbClr val="F07F09"/>
              </a:buClr>
            </a:pPr>
            <a:r>
              <a:rPr lang="en-US" sz="2500" dirty="0" err="1">
                <a:solidFill>
                  <a:prstClr val="black"/>
                </a:solidFill>
                <a:hlinkClick r:id="rId2"/>
              </a:rPr>
              <a:t>CamStudio</a:t>
            </a:r>
            <a:r>
              <a:rPr lang="en-US" sz="2500" dirty="0">
                <a:solidFill>
                  <a:prstClr val="black"/>
                </a:solidFill>
                <a:hlinkClick r:id="rId2"/>
              </a:rPr>
              <a:t>  </a:t>
            </a:r>
            <a:r>
              <a:rPr lang="en-US" sz="2500" dirty="0">
                <a:solidFill>
                  <a:prstClr val="black"/>
                </a:solidFill>
              </a:rPr>
              <a:t>Free streaming video software– you  can easily record all your screen and audio activities.</a:t>
            </a:r>
          </a:p>
          <a:p>
            <a:pPr lvl="0">
              <a:buClr>
                <a:srgbClr val="F07F09"/>
              </a:buClr>
            </a:pPr>
            <a:r>
              <a:rPr lang="en-US" sz="2500" dirty="0" err="1">
                <a:solidFill>
                  <a:prstClr val="black"/>
                </a:solidFill>
                <a:hlinkClick r:id="rId3"/>
              </a:rPr>
              <a:t>Screenr</a:t>
            </a:r>
            <a:r>
              <a:rPr lang="en-US" sz="2500" dirty="0">
                <a:solidFill>
                  <a:prstClr val="black"/>
                </a:solidFill>
              </a:rPr>
              <a:t> Instant screencasts: Just click record.</a:t>
            </a:r>
          </a:p>
          <a:p>
            <a:pPr lvl="0">
              <a:buClr>
                <a:srgbClr val="F07F09"/>
              </a:buClr>
            </a:pPr>
            <a:endParaRPr lang="en-US" sz="2500" dirty="0">
              <a:solidFill>
                <a:prstClr val="black"/>
              </a:solidFill>
            </a:endParaRPr>
          </a:p>
          <a:p>
            <a:pPr lvl="0">
              <a:buClr>
                <a:srgbClr val="F07F09"/>
              </a:buClr>
            </a:pPr>
            <a:r>
              <a:rPr lang="en-US" sz="2500" dirty="0" err="1">
                <a:solidFill>
                  <a:prstClr val="black"/>
                </a:solidFill>
                <a:hlinkClick r:id="rId4"/>
              </a:rPr>
              <a:t>Memoov</a:t>
            </a:r>
            <a:r>
              <a:rPr lang="en-US" sz="2500" dirty="0">
                <a:solidFill>
                  <a:prstClr val="black"/>
                </a:solidFill>
              </a:rPr>
              <a:t> make free 5 minute animated movie</a:t>
            </a:r>
          </a:p>
          <a:p>
            <a:pPr lvl="0">
              <a:buClr>
                <a:srgbClr val="F07F09"/>
              </a:buClr>
              <a:buNone/>
            </a:pPr>
            <a:endParaRPr lang="en-US" sz="2500" dirty="0">
              <a:solidFill>
                <a:prstClr val="black"/>
              </a:solidFill>
            </a:endParaRPr>
          </a:p>
          <a:p>
            <a:pPr lvl="0">
              <a:buClr>
                <a:srgbClr val="F07F09"/>
              </a:buClr>
            </a:pPr>
            <a:r>
              <a:rPr lang="en-US" sz="2500" dirty="0" err="1">
                <a:solidFill>
                  <a:prstClr val="black"/>
                </a:solidFill>
                <a:hlinkClick r:id="rId5"/>
              </a:rPr>
              <a:t>Jaycut</a:t>
            </a:r>
            <a:r>
              <a:rPr lang="en-US" sz="2500" dirty="0">
                <a:solidFill>
                  <a:prstClr val="black"/>
                </a:solidFill>
              </a:rPr>
              <a:t> a spiffy time-line interface, the ability to work with all kinds of video (even Flash FLV files), and great transitions and text options.</a:t>
            </a:r>
          </a:p>
          <a:p>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218871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4800600"/>
          </a:xfrm>
        </p:spPr>
        <p:txBody>
          <a:bodyPr>
            <a:normAutofit fontScale="32500" lnSpcReduction="20000"/>
          </a:bodyPr>
          <a:lstStyle/>
          <a:p>
            <a:pPr marL="109728" indent="0">
              <a:buNone/>
            </a:pPr>
            <a:r>
              <a:rPr lang="en-US" sz="6200" u="sng" dirty="0" smtClean="0"/>
              <a:t>Photo Editors:</a:t>
            </a:r>
          </a:p>
          <a:p>
            <a:pPr marL="109728" indent="0">
              <a:buNone/>
            </a:pPr>
            <a:endParaRPr lang="en-US" sz="6200" u="sng" dirty="0" smtClean="0"/>
          </a:p>
          <a:p>
            <a:pPr lvl="0">
              <a:buClr>
                <a:srgbClr val="F07F09"/>
              </a:buClr>
            </a:pPr>
            <a:r>
              <a:rPr lang="en-US" sz="5500" dirty="0">
                <a:solidFill>
                  <a:prstClr val="black"/>
                </a:solidFill>
                <a:hlinkClick r:id="rId2"/>
              </a:rPr>
              <a:t>Image Optimizer </a:t>
            </a:r>
            <a:r>
              <a:rPr lang="en-US" sz="5500" dirty="0">
                <a:solidFill>
                  <a:prstClr val="black"/>
                </a:solidFill>
              </a:rPr>
              <a:t>resize, compress and </a:t>
            </a:r>
            <a:r>
              <a:rPr lang="en-US" sz="5500" dirty="0" smtClean="0">
                <a:solidFill>
                  <a:prstClr val="black"/>
                </a:solidFill>
              </a:rPr>
              <a:t>optimize your </a:t>
            </a:r>
            <a:r>
              <a:rPr lang="en-US" sz="5500" dirty="0">
                <a:solidFill>
                  <a:prstClr val="black"/>
                </a:solidFill>
              </a:rPr>
              <a:t>image </a:t>
            </a:r>
            <a:r>
              <a:rPr lang="en-US" sz="5500" dirty="0" smtClean="0">
                <a:solidFill>
                  <a:prstClr val="black"/>
                </a:solidFill>
              </a:rPr>
              <a:t>files</a:t>
            </a:r>
          </a:p>
          <a:p>
            <a:pPr>
              <a:buClr>
                <a:srgbClr val="F07F09"/>
              </a:buClr>
            </a:pPr>
            <a:r>
              <a:rPr lang="en-US" sz="5500" dirty="0" err="1">
                <a:solidFill>
                  <a:prstClr val="black"/>
                </a:solidFill>
                <a:hlinkClick r:id="rId3"/>
              </a:rPr>
              <a:t>WordItOut</a:t>
            </a:r>
            <a:r>
              <a:rPr lang="en-US" sz="5500" dirty="0">
                <a:solidFill>
                  <a:prstClr val="black"/>
                </a:solidFill>
              </a:rPr>
              <a:t> similar to </a:t>
            </a:r>
            <a:r>
              <a:rPr lang="en-US" sz="5500" dirty="0" err="1">
                <a:solidFill>
                  <a:prstClr val="black"/>
                </a:solidFill>
                <a:hlinkClick r:id="rId4"/>
              </a:rPr>
              <a:t>Wordle</a:t>
            </a:r>
            <a:r>
              <a:rPr lang="en-US" sz="5500" dirty="0">
                <a:solidFill>
                  <a:prstClr val="black"/>
                </a:solidFill>
                <a:hlinkClick r:id="rId4"/>
              </a:rPr>
              <a:t> </a:t>
            </a:r>
            <a:r>
              <a:rPr lang="en-US" sz="5500" dirty="0">
                <a:solidFill>
                  <a:prstClr val="black"/>
                </a:solidFill>
              </a:rPr>
              <a:t>or </a:t>
            </a:r>
            <a:r>
              <a:rPr lang="en-US" sz="5500" dirty="0" err="1">
                <a:solidFill>
                  <a:prstClr val="black"/>
                </a:solidFill>
                <a:hlinkClick r:id="rId5"/>
              </a:rPr>
              <a:t>Tagxedo</a:t>
            </a:r>
            <a:endParaRPr lang="en-US" sz="5500" dirty="0">
              <a:solidFill>
                <a:prstClr val="black"/>
              </a:solidFill>
            </a:endParaRPr>
          </a:p>
          <a:p>
            <a:pPr lvl="0">
              <a:buClr>
                <a:srgbClr val="F07F09"/>
              </a:buClr>
            </a:pPr>
            <a:r>
              <a:rPr lang="en-US" sz="5500" dirty="0" smtClean="0">
                <a:solidFill>
                  <a:prstClr val="black"/>
                </a:solidFill>
                <a:hlinkClick r:id="rId6"/>
              </a:rPr>
              <a:t>Pixlr</a:t>
            </a:r>
            <a:r>
              <a:rPr lang="en-US" sz="5500" dirty="0" smtClean="0">
                <a:solidFill>
                  <a:prstClr val="black"/>
                </a:solidFill>
              </a:rPr>
              <a:t> includes Pixlr Editor, Pixlr Express, and Pixlr-O-</a:t>
            </a:r>
            <a:r>
              <a:rPr lang="en-US" sz="5500" dirty="0" err="1" smtClean="0">
                <a:solidFill>
                  <a:prstClr val="black"/>
                </a:solidFill>
              </a:rPr>
              <a:t>Matic</a:t>
            </a:r>
            <a:r>
              <a:rPr lang="en-US" sz="5500" dirty="0" smtClean="0">
                <a:solidFill>
                  <a:prstClr val="black"/>
                </a:solidFill>
              </a:rPr>
              <a:t>– acts similarly to PhotoShop.</a:t>
            </a:r>
            <a:endParaRPr lang="en-US" sz="5500" dirty="0"/>
          </a:p>
          <a:p>
            <a:r>
              <a:rPr lang="en-US" sz="5500" dirty="0" err="1" smtClean="0">
                <a:hlinkClick r:id="rId7"/>
              </a:rPr>
              <a:t>Kizoa</a:t>
            </a:r>
            <a:r>
              <a:rPr lang="en-US" sz="5500" dirty="0" smtClean="0">
                <a:hlinkClick r:id="rId7"/>
              </a:rPr>
              <a:t> </a:t>
            </a:r>
            <a:r>
              <a:rPr lang="en-US" sz="5500" dirty="0" smtClean="0"/>
              <a:t>– takes your photos and creates collages or slide shows</a:t>
            </a:r>
          </a:p>
          <a:p>
            <a:r>
              <a:rPr lang="en-US" sz="5500" dirty="0" err="1" smtClean="0">
                <a:hlinkClick r:id="rId8"/>
              </a:rPr>
              <a:t>Lunapic</a:t>
            </a:r>
            <a:r>
              <a:rPr lang="en-US" sz="5500" dirty="0" smtClean="0"/>
              <a:t>- edits your photos from </a:t>
            </a:r>
            <a:r>
              <a:rPr lang="en-US" sz="5500" dirty="0" err="1" smtClean="0"/>
              <a:t>Tumblr</a:t>
            </a:r>
            <a:r>
              <a:rPr lang="en-US" sz="5500" dirty="0" smtClean="0"/>
              <a:t>, Twitter, and Facebook.  Effects include reflecting animation, pasting images into other photos, creating Christmas bulbs and cartooning yourself amongst others.</a:t>
            </a:r>
          </a:p>
          <a:p>
            <a:r>
              <a:rPr lang="en-US" sz="5500" dirty="0" smtClean="0">
                <a:hlinkClick r:id="rId9"/>
              </a:rPr>
              <a:t>Image Chef</a:t>
            </a:r>
            <a:r>
              <a:rPr lang="en-US" sz="5500" dirty="0"/>
              <a:t> Create banners, buttons, signs, license plates, bling and a host of other </a:t>
            </a:r>
            <a:r>
              <a:rPr lang="en-US" sz="5500" dirty="0" smtClean="0"/>
              <a:t>graphics</a:t>
            </a:r>
          </a:p>
          <a:p>
            <a:pPr lvl="0"/>
            <a:r>
              <a:rPr lang="en-US" sz="5500" dirty="0">
                <a:solidFill>
                  <a:prstClr val="black"/>
                </a:solidFill>
                <a:hlinkClick r:id="rId10"/>
              </a:rPr>
              <a:t>Big Huge Labs </a:t>
            </a:r>
            <a:r>
              <a:rPr lang="en-US" sz="5500" dirty="0">
                <a:solidFill>
                  <a:prstClr val="black"/>
                </a:solidFill>
              </a:rPr>
              <a:t>Do fun stuff with your digital photos</a:t>
            </a:r>
            <a:r>
              <a:rPr lang="en-US" sz="5500" dirty="0" smtClean="0">
                <a:solidFill>
                  <a:prstClr val="black"/>
                </a:solidFill>
              </a:rPr>
              <a:t>!</a:t>
            </a:r>
          </a:p>
          <a:p>
            <a:r>
              <a:rPr lang="en-US" sz="5500" dirty="0">
                <a:solidFill>
                  <a:prstClr val="black"/>
                </a:solidFill>
                <a:hlinkClick r:id="rId11"/>
              </a:rPr>
              <a:t>Fat Paint </a:t>
            </a:r>
            <a:r>
              <a:rPr lang="en-US" sz="5500" dirty="0">
                <a:solidFill>
                  <a:prstClr val="black"/>
                </a:solidFill>
              </a:rPr>
              <a:t>free graphic design software and image editor.  Paint and draw online.</a:t>
            </a:r>
          </a:p>
          <a:p>
            <a:pPr marL="109728" lvl="0" indent="0">
              <a:buNone/>
            </a:pPr>
            <a:endParaRPr lang="en-US" sz="2800" dirty="0">
              <a:solidFill>
                <a:prstClr val="black"/>
              </a:solidFill>
            </a:endParaRPr>
          </a:p>
          <a:p>
            <a:endParaRPr lang="en-US" sz="2800" dirty="0" smtClean="0"/>
          </a:p>
          <a:p>
            <a:pPr marL="109728" indent="0">
              <a:buNone/>
            </a:pPr>
            <a:r>
              <a:rPr lang="en-US" dirty="0"/>
              <a:t/>
            </a:r>
            <a:br>
              <a:rPr lang="en-US" dirty="0"/>
            </a:br>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191941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heel(1)">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heel(1)">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heel(1)">
                                      <p:cBhvr>
                                        <p:cTn id="4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lvl="0" indent="0">
              <a:buClr>
                <a:srgbClr val="F07F09"/>
              </a:buClr>
              <a:buNone/>
            </a:pPr>
            <a:r>
              <a:rPr lang="en-US" sz="3600" u="sng" dirty="0" smtClean="0">
                <a:solidFill>
                  <a:prstClr val="black"/>
                </a:solidFill>
              </a:rPr>
              <a:t>Tools for the Classroom</a:t>
            </a:r>
          </a:p>
          <a:p>
            <a:pPr marL="109728" lvl="0" indent="0">
              <a:buClr>
                <a:srgbClr val="F07F09"/>
              </a:buClr>
              <a:buNone/>
            </a:pPr>
            <a:endParaRPr lang="en-US" sz="2400" u="sng" dirty="0">
              <a:solidFill>
                <a:prstClr val="black"/>
              </a:solidFill>
            </a:endParaRPr>
          </a:p>
          <a:p>
            <a:pPr lvl="0">
              <a:buClr>
                <a:srgbClr val="F07F09"/>
              </a:buClr>
            </a:pPr>
            <a:r>
              <a:rPr lang="en-US" sz="2800" dirty="0" err="1" smtClean="0">
                <a:solidFill>
                  <a:prstClr val="black"/>
                </a:solidFill>
                <a:hlinkClick r:id="rId2"/>
              </a:rPr>
              <a:t>DisposableWebPage</a:t>
            </a:r>
            <a:r>
              <a:rPr lang="en-US" sz="2800" dirty="0" smtClean="0">
                <a:solidFill>
                  <a:prstClr val="black"/>
                </a:solidFill>
              </a:rPr>
              <a:t> </a:t>
            </a:r>
            <a:r>
              <a:rPr lang="en-US" sz="2800" dirty="0">
                <a:solidFill>
                  <a:prstClr val="black"/>
                </a:solidFill>
              </a:rPr>
              <a:t>is a site where you can create a disposable page with any content you want and share it with others. Each page has a countdown clock that you can start from anywhere. When the time finishes, the page stays for two more weeks before it is deleted forever</a:t>
            </a:r>
            <a:r>
              <a:rPr lang="en-US" sz="2800" dirty="0" smtClean="0">
                <a:solidFill>
                  <a:prstClr val="black"/>
                </a:solidFill>
              </a:rPr>
              <a:t>.  </a:t>
            </a:r>
          </a:p>
          <a:p>
            <a:pPr lvl="0">
              <a:buClr>
                <a:srgbClr val="F07F09"/>
              </a:buClr>
            </a:pPr>
            <a:r>
              <a:rPr lang="en-US" sz="2800" dirty="0" smtClean="0">
                <a:solidFill>
                  <a:prstClr val="black"/>
                </a:solidFill>
              </a:rPr>
              <a:t>Alternative- </a:t>
            </a:r>
            <a:r>
              <a:rPr lang="en-US" sz="2800" dirty="0" smtClean="0">
                <a:solidFill>
                  <a:prstClr val="black"/>
                </a:solidFill>
                <a:hlinkClick r:id="rId3"/>
              </a:rPr>
              <a:t>Dinky Page</a:t>
            </a:r>
            <a:r>
              <a:rPr lang="en-US" sz="2800" dirty="0" smtClean="0">
                <a:solidFill>
                  <a:prstClr val="black"/>
                </a:solidFill>
              </a:rPr>
              <a:t> which doesn’t expire but you can change the URL and edit the page.</a:t>
            </a:r>
            <a:endParaRPr lang="en-US" sz="2800" dirty="0">
              <a:solidFill>
                <a:prstClr val="black"/>
              </a:solidFill>
            </a:endParaRPr>
          </a:p>
          <a:p>
            <a:pPr lvl="0">
              <a:buClr>
                <a:srgbClr val="F07F09"/>
              </a:buClr>
            </a:pPr>
            <a:r>
              <a:rPr lang="en-US" sz="2800" dirty="0">
                <a:solidFill>
                  <a:prstClr val="black"/>
                </a:solidFill>
                <a:hlinkClick r:id="rId4"/>
              </a:rPr>
              <a:t>Reverse Image Searching </a:t>
            </a:r>
            <a:r>
              <a:rPr lang="en-US" sz="2800" dirty="0">
                <a:solidFill>
                  <a:prstClr val="black"/>
                </a:solidFill>
              </a:rPr>
              <a:t> upload the image and </a:t>
            </a:r>
            <a:r>
              <a:rPr lang="en-US" sz="2800" dirty="0" err="1">
                <a:solidFill>
                  <a:prstClr val="black"/>
                </a:solidFill>
              </a:rPr>
              <a:t>TinEye</a:t>
            </a:r>
            <a:r>
              <a:rPr lang="en-US" sz="2800" dirty="0">
                <a:solidFill>
                  <a:prstClr val="black"/>
                </a:solidFill>
              </a:rPr>
              <a:t> will list all of the pages on which that certain image has been posted.</a:t>
            </a:r>
          </a:p>
          <a:p>
            <a:pPr lvl="0">
              <a:buClr>
                <a:srgbClr val="F07F09"/>
              </a:buClr>
            </a:pPr>
            <a:r>
              <a:rPr lang="en-US" sz="2800" dirty="0">
                <a:solidFill>
                  <a:prstClr val="black"/>
                </a:solidFill>
                <a:hlinkClick r:id="rId5"/>
              </a:rPr>
              <a:t>Read the Words</a:t>
            </a:r>
            <a:r>
              <a:rPr lang="en-US" sz="2800" dirty="0">
                <a:solidFill>
                  <a:prstClr val="black"/>
                </a:solidFill>
              </a:rPr>
              <a:t> write, copy and paste text, upload a document, or type in a URL.  15 voices. Can listen online, download an mp3 file for use offline, or embed your speech file elsewhere online</a:t>
            </a:r>
            <a:r>
              <a:rPr lang="en-US" sz="2800" dirty="0" smtClean="0">
                <a:solidFill>
                  <a:prstClr val="black"/>
                </a:solidFill>
              </a:rPr>
              <a:t>.</a:t>
            </a:r>
          </a:p>
          <a:p>
            <a:pPr lvl="0">
              <a:buClr>
                <a:srgbClr val="F07F09"/>
              </a:buClr>
            </a:pPr>
            <a:r>
              <a:rPr lang="en-US" sz="2800" dirty="0" smtClean="0">
                <a:solidFill>
                  <a:prstClr val="black"/>
                </a:solidFill>
                <a:hlinkClick r:id="rId6"/>
              </a:rPr>
              <a:t>Academic Earth </a:t>
            </a:r>
            <a:r>
              <a:rPr lang="en-US" sz="2800" dirty="0" smtClean="0">
                <a:solidFill>
                  <a:prstClr val="black"/>
                </a:solidFill>
              </a:rPr>
              <a:t>– free access to video courses and academic lectures from leading colleges and universities.</a:t>
            </a:r>
            <a:endParaRPr lang="en-US" sz="2800" dirty="0">
              <a:solidFill>
                <a:prstClr val="black"/>
              </a:solidFill>
            </a:endParaRPr>
          </a:p>
          <a:p>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35908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36"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u="sng" dirty="0" smtClean="0"/>
              <a:t>Miscellaneous Tools and Applications</a:t>
            </a:r>
          </a:p>
          <a:p>
            <a:pPr marL="109728" indent="0">
              <a:buNone/>
            </a:pPr>
            <a:r>
              <a:rPr lang="en-US" sz="2000" dirty="0" err="1" smtClean="0">
                <a:hlinkClick r:id="rId2"/>
              </a:rPr>
              <a:t>Popurls</a:t>
            </a:r>
            <a:r>
              <a:rPr lang="en-US" sz="2000" dirty="0" smtClean="0">
                <a:hlinkClick r:id="rId2"/>
              </a:rPr>
              <a:t> </a:t>
            </a:r>
            <a:r>
              <a:rPr lang="en-US" sz="2000" dirty="0" smtClean="0"/>
              <a:t>– perfect site for the news junkie!</a:t>
            </a:r>
            <a:endParaRPr lang="en-US" sz="2000" dirty="0"/>
          </a:p>
          <a:p>
            <a:pPr marL="109728" indent="0">
              <a:buNone/>
            </a:pPr>
            <a:r>
              <a:rPr lang="en-US" sz="2000" dirty="0" err="1" smtClean="0">
                <a:hlinkClick r:id="rId3"/>
              </a:rPr>
              <a:t>Timeglider</a:t>
            </a:r>
            <a:r>
              <a:rPr lang="en-US" sz="2000" dirty="0" smtClean="0"/>
              <a:t>– web-based timeline software</a:t>
            </a:r>
            <a:endParaRPr lang="en-US" sz="2000" dirty="0"/>
          </a:p>
          <a:p>
            <a:pPr marL="109728" indent="0">
              <a:buNone/>
            </a:pPr>
            <a:r>
              <a:rPr lang="en-US" sz="2000" dirty="0" smtClean="0">
                <a:hlinkClick r:id="rId4"/>
              </a:rPr>
              <a:t>Alice- </a:t>
            </a:r>
            <a:r>
              <a:rPr lang="en-US" sz="2000" dirty="0" smtClean="0"/>
              <a:t>free 3-D animation programming software for middle school through college</a:t>
            </a:r>
          </a:p>
          <a:p>
            <a:pPr marL="109728" indent="0">
              <a:buNone/>
            </a:pPr>
            <a:r>
              <a:rPr lang="en-US" sz="2000" dirty="0" err="1" smtClean="0">
                <a:hlinkClick r:id="rId5"/>
              </a:rPr>
              <a:t>Howjsay</a:t>
            </a:r>
            <a:r>
              <a:rPr lang="en-US" sz="2000" dirty="0" smtClean="0">
                <a:hlinkClick r:id="rId5"/>
              </a:rPr>
              <a:t>- </a:t>
            </a:r>
            <a:r>
              <a:rPr lang="en-US" sz="2000" dirty="0" smtClean="0"/>
              <a:t>a free online talking pronunciation dictionary</a:t>
            </a:r>
          </a:p>
          <a:p>
            <a:pPr marL="109728" indent="0">
              <a:buNone/>
            </a:pPr>
            <a:r>
              <a:rPr lang="en-US" sz="2000" dirty="0" err="1" smtClean="0">
                <a:hlinkClick r:id="rId6"/>
              </a:rPr>
              <a:t>MyWay</a:t>
            </a:r>
            <a:r>
              <a:rPr lang="en-US" sz="2000" dirty="0" smtClean="0"/>
              <a:t>- web portal and search engine like Yahoo! but without any banners, pop-ups or spam!</a:t>
            </a:r>
          </a:p>
          <a:p>
            <a:pPr marL="109728" indent="0">
              <a:buNone/>
            </a:pPr>
            <a:r>
              <a:rPr lang="en-US" sz="2000" dirty="0" err="1" smtClean="0">
                <a:hlinkClick r:id="rId7"/>
              </a:rPr>
              <a:t>FindSounds</a:t>
            </a:r>
            <a:r>
              <a:rPr lang="en-US" sz="2000" dirty="0" smtClean="0">
                <a:hlinkClick r:id="rId7"/>
              </a:rPr>
              <a:t> </a:t>
            </a:r>
            <a:r>
              <a:rPr lang="en-US" sz="2000" dirty="0" smtClean="0"/>
              <a:t>– search engine for sound effects on the Net</a:t>
            </a:r>
          </a:p>
          <a:p>
            <a:pPr marL="109728" indent="0">
              <a:buNone/>
            </a:pPr>
            <a:r>
              <a:rPr lang="en-US" sz="2000" dirty="0" err="1" smtClean="0">
                <a:hlinkClick r:id="rId8"/>
              </a:rPr>
              <a:t>InternetDrugCoupons</a:t>
            </a:r>
            <a:r>
              <a:rPr lang="en-US" sz="2000" dirty="0" smtClean="0"/>
              <a:t>- search for coupons to reduce the cost of your prescriptions!</a:t>
            </a:r>
          </a:p>
          <a:p>
            <a:pPr marL="109728" indent="0">
              <a:buNone/>
            </a:pPr>
            <a:r>
              <a:rPr lang="en-US" sz="2000" dirty="0" err="1" smtClean="0">
                <a:hlinkClick r:id="rId9"/>
              </a:rPr>
              <a:t>VitalCheck</a:t>
            </a:r>
            <a:r>
              <a:rPr lang="en-US" sz="2000" dirty="0" smtClean="0">
                <a:hlinkClick r:id="rId9"/>
              </a:rPr>
              <a:t> </a:t>
            </a:r>
            <a:r>
              <a:rPr lang="en-US" sz="2000" dirty="0" smtClean="0"/>
              <a:t>go here for birth, death, marriage and divorce certificates across the US</a:t>
            </a:r>
          </a:p>
          <a:p>
            <a:pPr marL="109728" indent="0">
              <a:buNone/>
            </a:pPr>
            <a:endParaRPr lang="en-US" sz="2000" dirty="0" smtClean="0"/>
          </a:p>
          <a:p>
            <a:pPr marL="109728" indent="0">
              <a:buNone/>
            </a:pPr>
            <a:endParaRPr lang="en-US" sz="2000" dirty="0"/>
          </a:p>
          <a:p>
            <a:pPr marL="109728" indent="0">
              <a:buNone/>
            </a:pPr>
            <a:endParaRPr lang="en-US" sz="2000"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196899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buClr>
                <a:srgbClr val="F07F09"/>
              </a:buClr>
              <a:buNone/>
            </a:pPr>
            <a:r>
              <a:rPr lang="en-US" sz="2300" b="1" u="sng" dirty="0">
                <a:solidFill>
                  <a:prstClr val="black"/>
                </a:solidFill>
              </a:rPr>
              <a:t>Fun Stuff!</a:t>
            </a:r>
          </a:p>
          <a:p>
            <a:pPr lvl="0">
              <a:buClr>
                <a:srgbClr val="F07F09"/>
              </a:buClr>
            </a:pPr>
            <a:r>
              <a:rPr lang="en-US" sz="2300" dirty="0">
                <a:solidFill>
                  <a:prstClr val="black"/>
                </a:solidFill>
                <a:hlinkClick r:id="rId2"/>
              </a:rPr>
              <a:t>Net Galley </a:t>
            </a:r>
            <a:r>
              <a:rPr lang="en-US" sz="2300" dirty="0">
                <a:solidFill>
                  <a:prstClr val="black"/>
                </a:solidFill>
              </a:rPr>
              <a:t>Free galleys of brand-new books for reviews</a:t>
            </a:r>
          </a:p>
          <a:p>
            <a:pPr lvl="0">
              <a:buClr>
                <a:srgbClr val="F07F09"/>
              </a:buClr>
            </a:pPr>
            <a:r>
              <a:rPr lang="en-US" sz="2300" dirty="0">
                <a:solidFill>
                  <a:prstClr val="black"/>
                </a:solidFill>
                <a:hlinkClick r:id="rId3"/>
              </a:rPr>
              <a:t>Virtual Tours </a:t>
            </a:r>
            <a:r>
              <a:rPr lang="en-US" sz="2300" dirty="0">
                <a:solidFill>
                  <a:prstClr val="black"/>
                </a:solidFill>
              </a:rPr>
              <a:t>explore 100 cities, famous landmarks and buildings, museums, campuses, and even outer space</a:t>
            </a:r>
          </a:p>
          <a:p>
            <a:pPr lvl="0">
              <a:buClr>
                <a:srgbClr val="F07F09"/>
              </a:buClr>
            </a:pPr>
            <a:r>
              <a:rPr lang="en-US" sz="2300" dirty="0" err="1" smtClean="0">
                <a:solidFill>
                  <a:prstClr val="black"/>
                </a:solidFill>
                <a:hlinkClick r:id="rId4"/>
              </a:rPr>
              <a:t>SumoPaint</a:t>
            </a:r>
            <a:endParaRPr lang="en-US" sz="2300" dirty="0">
              <a:solidFill>
                <a:prstClr val="black"/>
              </a:solidFill>
            </a:endParaRPr>
          </a:p>
          <a:p>
            <a:pPr lvl="0">
              <a:buClr>
                <a:srgbClr val="F07F09"/>
              </a:buClr>
            </a:pPr>
            <a:r>
              <a:rPr lang="en-US" sz="2300" dirty="0">
                <a:solidFill>
                  <a:prstClr val="black"/>
                </a:solidFill>
                <a:hlinkClick r:id="rId5"/>
              </a:rPr>
              <a:t>Nature Sound Mixer</a:t>
            </a:r>
            <a:endParaRPr lang="en-US" sz="2300" dirty="0">
              <a:solidFill>
                <a:prstClr val="black"/>
              </a:solidFill>
            </a:endParaRPr>
          </a:p>
          <a:p>
            <a:pPr lvl="0">
              <a:buClr>
                <a:srgbClr val="F07F09"/>
              </a:buClr>
            </a:pPr>
            <a:r>
              <a:rPr lang="en-US" sz="2300" dirty="0" err="1" smtClean="0">
                <a:solidFill>
                  <a:prstClr val="black"/>
                </a:solidFill>
                <a:hlinkClick r:id="rId6"/>
              </a:rPr>
              <a:t>Floorplanner</a:t>
            </a:r>
            <a:r>
              <a:rPr lang="en-US" sz="2300" dirty="0" smtClean="0">
                <a:solidFill>
                  <a:prstClr val="black"/>
                </a:solidFill>
                <a:hlinkClick r:id="rId6"/>
              </a:rPr>
              <a:t> </a:t>
            </a:r>
            <a:r>
              <a:rPr lang="en-US" sz="2300" dirty="0" smtClean="0">
                <a:solidFill>
                  <a:prstClr val="black"/>
                </a:solidFill>
              </a:rPr>
              <a:t>– create and share </a:t>
            </a:r>
            <a:r>
              <a:rPr lang="en-US" sz="2300" dirty="0" err="1" smtClean="0">
                <a:solidFill>
                  <a:prstClr val="black"/>
                </a:solidFill>
              </a:rPr>
              <a:t>floorplans</a:t>
            </a:r>
            <a:r>
              <a:rPr lang="en-US" sz="2300" dirty="0" smtClean="0">
                <a:solidFill>
                  <a:prstClr val="black"/>
                </a:solidFill>
              </a:rPr>
              <a:t> for free with basic plan.  Can be upgraded.</a:t>
            </a:r>
            <a:endParaRPr lang="en-US" dirty="0" smtClean="0"/>
          </a:p>
          <a:p>
            <a:pPr lvl="0">
              <a:buClr>
                <a:srgbClr val="F07F09"/>
              </a:buClr>
            </a:pPr>
            <a:r>
              <a:rPr lang="en-US" sz="2300" dirty="0" smtClean="0">
                <a:solidFill>
                  <a:prstClr val="black"/>
                </a:solidFill>
                <a:hlinkClick r:id="rId7"/>
              </a:rPr>
              <a:t>Calendar Labs </a:t>
            </a:r>
            <a:r>
              <a:rPr lang="en-US" sz="2300" dirty="0" smtClean="0">
                <a:solidFill>
                  <a:prstClr val="black"/>
                </a:solidFill>
              </a:rPr>
              <a:t>– Don’t have Publisher and need a calendar? This is your place!</a:t>
            </a:r>
          </a:p>
          <a:p>
            <a:pPr lvl="0">
              <a:buClr>
                <a:srgbClr val="F07F09"/>
              </a:buClr>
            </a:pPr>
            <a:r>
              <a:rPr lang="en-US" sz="2300" dirty="0" smtClean="0">
                <a:solidFill>
                  <a:prstClr val="black"/>
                </a:solidFill>
                <a:hlinkClick r:id="rId8"/>
              </a:rPr>
              <a:t>All My </a:t>
            </a:r>
            <a:r>
              <a:rPr lang="en-US" sz="2300" dirty="0" err="1" smtClean="0">
                <a:solidFill>
                  <a:prstClr val="black"/>
                </a:solidFill>
                <a:hlinkClick r:id="rId8"/>
              </a:rPr>
              <a:t>Faves</a:t>
            </a:r>
            <a:endParaRPr lang="en-US" sz="2300" dirty="0">
              <a:solidFill>
                <a:prstClr val="black"/>
              </a:solidFill>
            </a:endParaRPr>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20484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274320" lvl="0" indent="-274320">
              <a:buClr>
                <a:srgbClr val="F07F09"/>
              </a:buClr>
              <a:buNone/>
              <a:defRPr/>
            </a:pPr>
            <a:r>
              <a:rPr lang="en-US" sz="2300" b="1" u="sng" dirty="0">
                <a:solidFill>
                  <a:prstClr val="black"/>
                </a:solidFill>
              </a:rPr>
              <a:t>References &amp; Resources I</a:t>
            </a:r>
          </a:p>
          <a:p>
            <a:pPr marL="274320" lvl="0" indent="-274320">
              <a:buClr>
                <a:srgbClr val="F07F09"/>
              </a:buClr>
              <a:buFont typeface="Wingdings"/>
              <a:buChar char=""/>
              <a:defRPr/>
            </a:pPr>
            <a:r>
              <a:rPr lang="en-US" sz="2300" i="1" dirty="0">
                <a:solidFill>
                  <a:prstClr val="black"/>
                </a:solidFill>
              </a:rPr>
              <a:t>8 of the Best Online Backup Services for Linux. </a:t>
            </a:r>
            <a:r>
              <a:rPr lang="en-US" sz="2300" i="1" dirty="0" err="1">
                <a:solidFill>
                  <a:prstClr val="black"/>
                </a:solidFill>
              </a:rPr>
              <a:t>Auza</a:t>
            </a:r>
            <a:r>
              <a:rPr lang="en-US" sz="2300" i="1" dirty="0">
                <a:solidFill>
                  <a:prstClr val="black"/>
                </a:solidFill>
              </a:rPr>
              <a:t>, Jun. </a:t>
            </a:r>
            <a:r>
              <a:rPr lang="en-US" sz="2300" dirty="0">
                <a:solidFill>
                  <a:prstClr val="black"/>
                </a:solidFill>
              </a:rPr>
              <a:t>22 Jul 2011. Tech Source &lt;</a:t>
            </a:r>
            <a:r>
              <a:rPr lang="en-US" sz="2300" u="sng" dirty="0">
                <a:solidFill>
                  <a:prstClr val="black"/>
                </a:solidFill>
                <a:hlinkClick r:id="rId2"/>
              </a:rPr>
              <a:t>http://www.junauza.com/2010/06/8-of-best-online-backup-services-for.html</a:t>
            </a:r>
            <a:r>
              <a:rPr lang="en-US" sz="2300" dirty="0">
                <a:solidFill>
                  <a:prstClr val="black"/>
                </a:solidFill>
              </a:rPr>
              <a:t> &gt;</a:t>
            </a:r>
          </a:p>
          <a:p>
            <a:pPr marL="274320" lvl="0" indent="-274320">
              <a:buClr>
                <a:srgbClr val="F07F09"/>
              </a:buClr>
              <a:buFont typeface="Wingdings"/>
              <a:buChar char=""/>
              <a:defRPr/>
            </a:pPr>
            <a:r>
              <a:rPr lang="en-US" sz="2300" dirty="0">
                <a:solidFill>
                  <a:prstClr val="black"/>
                </a:solidFill>
              </a:rPr>
              <a:t>"40+ Temporary &amp; Disposable Email Services, Quickies!." </a:t>
            </a:r>
            <a:r>
              <a:rPr lang="en-US" sz="2300" i="1" dirty="0">
                <a:solidFill>
                  <a:prstClr val="black"/>
                </a:solidFill>
              </a:rPr>
              <a:t>To the PC</a:t>
            </a:r>
            <a:r>
              <a:rPr lang="en-US" sz="2300" dirty="0">
                <a:solidFill>
                  <a:prstClr val="black"/>
                </a:solidFill>
              </a:rPr>
              <a:t>. </a:t>
            </a:r>
            <a:r>
              <a:rPr lang="en-US" sz="2300" dirty="0" err="1">
                <a:solidFill>
                  <a:prstClr val="black"/>
                </a:solidFill>
              </a:rPr>
              <a:t>N.p</a:t>
            </a:r>
            <a:r>
              <a:rPr lang="en-US" sz="2300" dirty="0">
                <a:solidFill>
                  <a:prstClr val="black"/>
                </a:solidFill>
              </a:rPr>
              <a:t>., 105 Apr 2008. Web. 24 Jul 2011. &lt;http://www.tothepc.com/archives/40-temporary-disposable-email-services-quickies/&gt;.</a:t>
            </a:r>
          </a:p>
          <a:p>
            <a:pPr marL="274320" lvl="0" indent="-274320">
              <a:buClr>
                <a:srgbClr val="F07F09"/>
              </a:buClr>
              <a:buFont typeface="Wingdings"/>
              <a:buChar char=""/>
              <a:defRPr/>
            </a:pPr>
            <a:r>
              <a:rPr lang="en-US" sz="2300" dirty="0">
                <a:solidFill>
                  <a:prstClr val="black"/>
                </a:solidFill>
              </a:rPr>
              <a:t>Baker, Daniela. "How to Use QR Codes to Promote Your Business." </a:t>
            </a:r>
            <a:r>
              <a:rPr lang="en-US" sz="2300" i="1" dirty="0">
                <a:solidFill>
                  <a:prstClr val="black"/>
                </a:solidFill>
              </a:rPr>
              <a:t>Social Media Today</a:t>
            </a:r>
            <a:r>
              <a:rPr lang="en-US" sz="2300" dirty="0">
                <a:solidFill>
                  <a:prstClr val="black"/>
                </a:solidFill>
              </a:rPr>
              <a:t>. </a:t>
            </a:r>
            <a:r>
              <a:rPr lang="en-US" sz="2300" dirty="0" err="1">
                <a:solidFill>
                  <a:prstClr val="black"/>
                </a:solidFill>
              </a:rPr>
              <a:t>N.p</a:t>
            </a:r>
            <a:r>
              <a:rPr lang="en-US" sz="2300" dirty="0">
                <a:solidFill>
                  <a:prstClr val="black"/>
                </a:solidFill>
              </a:rPr>
              <a:t>., 13 Jun 2011. Web. 24 Jul 2011. &lt;http://socialmediatoday.com/daniela-baker/305969/how-use-qr-codes-promote-your-business&gt;.</a:t>
            </a:r>
          </a:p>
          <a:p>
            <a:endParaRPr lang="en-US" dirty="0"/>
          </a:p>
        </p:txBody>
      </p:sp>
      <p:sp>
        <p:nvSpPr>
          <p:cNvPr id="3" name="Title 2"/>
          <p:cNvSpPr>
            <a:spLocks noGrp="1"/>
          </p:cNvSpPr>
          <p:nvPr>
            <p:ph type="title"/>
          </p:nvPr>
        </p:nvSpPr>
        <p:spPr/>
        <p:txBody>
          <a:bodyPr>
            <a:normAutofit fontScale="90000"/>
          </a:bodyPr>
          <a:lstStyle/>
          <a:p>
            <a:r>
              <a:rPr lang="en-US" sz="4000" dirty="0">
                <a:solidFill>
                  <a:srgbClr val="0070C0"/>
                </a:solidFill>
                <a:effectLst/>
                <a:latin typeface="Berlin Sans FB" pitchFamily="34" charset="0"/>
                <a:cs typeface="Aharoni" pitchFamily="2" charset="-79"/>
              </a:rPr>
              <a:t>Web 2.0 and You – </a:t>
            </a:r>
            <a:br>
              <a:rPr lang="en-US" sz="4000" dirty="0">
                <a:solidFill>
                  <a:srgbClr val="0070C0"/>
                </a:solidFill>
                <a:effectLst/>
                <a:latin typeface="Berlin Sans FB" pitchFamily="34" charset="0"/>
                <a:cs typeface="Aharoni" pitchFamily="2" charset="-79"/>
              </a:rPr>
            </a:br>
            <a:r>
              <a:rPr lang="en-US" sz="40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684200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buClr>
                <a:srgbClr val="F07F09"/>
              </a:buClr>
              <a:buNone/>
            </a:pPr>
            <a:r>
              <a:rPr lang="en-US" sz="2500" b="1" u="sng" dirty="0">
                <a:solidFill>
                  <a:prstClr val="black"/>
                </a:solidFill>
              </a:rPr>
              <a:t>References &amp; Resources II</a:t>
            </a:r>
            <a:endParaRPr lang="en-US" sz="1900" b="1" u="sng" dirty="0">
              <a:solidFill>
                <a:prstClr val="black"/>
              </a:solidFill>
            </a:endParaRPr>
          </a:p>
          <a:p>
            <a:pPr lvl="0">
              <a:buClr>
                <a:srgbClr val="F07F09"/>
              </a:buClr>
            </a:pPr>
            <a:r>
              <a:rPr lang="en-US" sz="2500" dirty="0">
                <a:solidFill>
                  <a:prstClr val="black"/>
                </a:solidFill>
              </a:rPr>
              <a:t>Chan, Min Li, Fritz </a:t>
            </a:r>
            <a:r>
              <a:rPr lang="en-US" sz="2500" dirty="0" err="1">
                <a:solidFill>
                  <a:prstClr val="black"/>
                </a:solidFill>
              </a:rPr>
              <a:t>Holznagel</a:t>
            </a:r>
            <a:r>
              <a:rPr lang="en-US" sz="2500" dirty="0">
                <a:solidFill>
                  <a:prstClr val="black"/>
                </a:solidFill>
              </a:rPr>
              <a:t>, and Michael </a:t>
            </a:r>
            <a:r>
              <a:rPr lang="en-US" sz="2500" dirty="0" err="1">
                <a:solidFill>
                  <a:prstClr val="black"/>
                </a:solidFill>
              </a:rPr>
              <a:t>Krantz</a:t>
            </a:r>
            <a:r>
              <a:rPr lang="en-US" sz="2500" dirty="0">
                <a:solidFill>
                  <a:prstClr val="black"/>
                </a:solidFill>
              </a:rPr>
              <a:t>. "20 Things I Learned About Browsers and the Web." Google, 2010. Web. 22 Jul 2011. &lt;http://www.20thingsilearned.com/en-US/&gt;. </a:t>
            </a:r>
          </a:p>
          <a:p>
            <a:pPr lvl="0">
              <a:buClr>
                <a:srgbClr val="F07F09"/>
              </a:buClr>
            </a:pPr>
            <a:r>
              <a:rPr lang="en-US" sz="2500" dirty="0">
                <a:solidFill>
                  <a:prstClr val="black"/>
                </a:solidFill>
              </a:rPr>
              <a:t>"Cloud computing." </a:t>
            </a:r>
            <a:r>
              <a:rPr lang="en-US" sz="2500" i="1" dirty="0">
                <a:solidFill>
                  <a:prstClr val="black"/>
                </a:solidFill>
              </a:rPr>
              <a:t>Wikipedia</a:t>
            </a:r>
            <a:r>
              <a:rPr lang="en-US" sz="2500" dirty="0">
                <a:solidFill>
                  <a:prstClr val="black"/>
                </a:solidFill>
              </a:rPr>
              <a:t>. 2011. Web. &lt;http://en.wikipedia.org/wiki/Cloud_computing&gt;.</a:t>
            </a:r>
          </a:p>
          <a:p>
            <a:pPr lvl="0">
              <a:buClr>
                <a:srgbClr val="F07F09"/>
              </a:buClr>
            </a:pPr>
            <a:r>
              <a:rPr lang="en-US" sz="2500" dirty="0" err="1">
                <a:solidFill>
                  <a:prstClr val="black"/>
                </a:solidFill>
              </a:rPr>
              <a:t>Fitzppatrick</a:t>
            </a:r>
            <a:r>
              <a:rPr lang="en-US" sz="2500" dirty="0">
                <a:solidFill>
                  <a:prstClr val="black"/>
                </a:solidFill>
              </a:rPr>
              <a:t>, Jason. "Five Best Bookmark Management Tools." </a:t>
            </a:r>
            <a:r>
              <a:rPr lang="en-US" sz="2500" i="1" dirty="0" err="1">
                <a:solidFill>
                  <a:prstClr val="black"/>
                </a:solidFill>
              </a:rPr>
              <a:t>Lifehackers</a:t>
            </a:r>
            <a:r>
              <a:rPr lang="en-US" sz="2500" dirty="0">
                <a:solidFill>
                  <a:prstClr val="black"/>
                </a:solidFill>
              </a:rPr>
              <a:t>. 15 May 2010. Web. 23 Jul 2011. &lt;http://lifehacker.com/5540019/five-best-bookmark-management-tools&gt;.</a:t>
            </a:r>
          </a:p>
          <a:p>
            <a:endParaRPr lang="en-US" dirty="0"/>
          </a:p>
        </p:txBody>
      </p:sp>
      <p:sp>
        <p:nvSpPr>
          <p:cNvPr id="3" name="Title 2"/>
          <p:cNvSpPr>
            <a:spLocks noGrp="1"/>
          </p:cNvSpPr>
          <p:nvPr>
            <p:ph type="title"/>
          </p:nvPr>
        </p:nvSpPr>
        <p:spPr/>
        <p:txBody>
          <a:bodyPr>
            <a:normAutofit fontScale="90000"/>
          </a:bodyPr>
          <a:lstStyle/>
          <a:p>
            <a:r>
              <a:rPr lang="en-US" sz="4000" dirty="0">
                <a:solidFill>
                  <a:srgbClr val="0070C0"/>
                </a:solidFill>
                <a:effectLst/>
                <a:latin typeface="Berlin Sans FB" pitchFamily="34" charset="0"/>
                <a:cs typeface="Aharoni" pitchFamily="2" charset="-79"/>
              </a:rPr>
              <a:t>Web 2.0 and You – </a:t>
            </a:r>
            <a:br>
              <a:rPr lang="en-US" sz="4000" dirty="0">
                <a:solidFill>
                  <a:srgbClr val="0070C0"/>
                </a:solidFill>
                <a:effectLst/>
                <a:latin typeface="Berlin Sans FB" pitchFamily="34" charset="0"/>
                <a:cs typeface="Aharoni" pitchFamily="2" charset="-79"/>
              </a:rPr>
            </a:br>
            <a:r>
              <a:rPr lang="en-US" sz="40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494254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800" dirty="0" smtClean="0"/>
              <a:t>What is Web 2.0 and how is it different from the “web”?</a:t>
            </a:r>
          </a:p>
          <a:p>
            <a:pPr marL="109728" indent="0">
              <a:buNone/>
            </a:pPr>
            <a:endParaRPr lang="en-US" dirty="0"/>
          </a:p>
          <a:p>
            <a:pPr marL="109728" indent="0">
              <a:buNone/>
            </a:pPr>
            <a:r>
              <a:rPr lang="en-US" sz="2400" dirty="0" smtClean="0"/>
              <a:t>The term was first used in 1999 but did not start to take off until 2003.  Web 1.0 users are limited to viewing materials that someone has created.  With Web 2.0 the user is the creator and collaborator of what they see and use on the Web.  </a:t>
            </a:r>
            <a:r>
              <a:rPr lang="en-US" sz="2400" smtClean="0"/>
              <a:t>Examples include blogs</a:t>
            </a:r>
            <a:r>
              <a:rPr lang="en-US" sz="2400" dirty="0" smtClean="0"/>
              <a:t>, wikis, video sharing sites, mashups, etc.</a:t>
            </a:r>
            <a:endParaRPr lang="en-US" sz="2400"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1029015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274320" lvl="0" indent="-274320">
              <a:buClr>
                <a:srgbClr val="F07F09"/>
              </a:buClr>
              <a:buNone/>
              <a:defRPr/>
            </a:pPr>
            <a:r>
              <a:rPr lang="en-US" sz="2300" b="1" u="sng" dirty="0">
                <a:solidFill>
                  <a:prstClr val="black"/>
                </a:solidFill>
              </a:rPr>
              <a:t>References &amp; Resources III</a:t>
            </a:r>
            <a:endParaRPr lang="en-US" sz="1700" b="1" u="sng" dirty="0">
              <a:solidFill>
                <a:prstClr val="black"/>
              </a:solidFill>
            </a:endParaRPr>
          </a:p>
          <a:p>
            <a:pPr marL="274320" lvl="0" indent="-274320">
              <a:buClr>
                <a:srgbClr val="F07F09"/>
              </a:buClr>
              <a:buNone/>
              <a:defRPr/>
            </a:pPr>
            <a:r>
              <a:rPr lang="en-US" sz="2300" dirty="0">
                <a:solidFill>
                  <a:prstClr val="black"/>
                </a:solidFill>
              </a:rPr>
              <a:t>Griffith, Eric. "The Best Free Web Apps of 2011." </a:t>
            </a:r>
            <a:r>
              <a:rPr lang="en-US" sz="2300" i="1" dirty="0">
                <a:solidFill>
                  <a:prstClr val="black"/>
                </a:solidFill>
              </a:rPr>
              <a:t>PC Magazine</a:t>
            </a:r>
            <a:r>
              <a:rPr lang="en-US" sz="2300" dirty="0">
                <a:solidFill>
                  <a:prstClr val="black"/>
                </a:solidFill>
              </a:rPr>
              <a:t>. </a:t>
            </a:r>
            <a:r>
              <a:rPr lang="en-US" sz="2300" dirty="0" err="1">
                <a:solidFill>
                  <a:prstClr val="black"/>
                </a:solidFill>
              </a:rPr>
              <a:t>N.p</a:t>
            </a:r>
            <a:r>
              <a:rPr lang="en-US" sz="2300" dirty="0">
                <a:solidFill>
                  <a:prstClr val="black"/>
                </a:solidFill>
              </a:rPr>
              <a:t>., 13 Jul 2011. Web. 22 Jul 2011. &lt;http://www.pcmag.com/article2/0,2817,2388384,00.asp&gt;.</a:t>
            </a:r>
          </a:p>
          <a:p>
            <a:pPr marL="274320" lvl="0" indent="-274320">
              <a:buClr>
                <a:srgbClr val="F07F09"/>
              </a:buClr>
              <a:buFont typeface="Wingdings"/>
              <a:buChar char=""/>
              <a:defRPr/>
            </a:pPr>
            <a:r>
              <a:rPr lang="en-US" sz="2300" dirty="0" err="1">
                <a:solidFill>
                  <a:prstClr val="black"/>
                </a:solidFill>
              </a:rPr>
              <a:t>Guay</a:t>
            </a:r>
            <a:r>
              <a:rPr lang="en-US" sz="2300" dirty="0">
                <a:solidFill>
                  <a:prstClr val="black"/>
                </a:solidFill>
              </a:rPr>
              <a:t>, Stephen . "100 Web Apps to Rule Them All." </a:t>
            </a:r>
            <a:r>
              <a:rPr lang="en-US" sz="2300" i="1" dirty="0">
                <a:solidFill>
                  <a:prstClr val="black"/>
                </a:solidFill>
              </a:rPr>
              <a:t>App Storm</a:t>
            </a:r>
            <a:r>
              <a:rPr lang="en-US" sz="2300" dirty="0">
                <a:solidFill>
                  <a:prstClr val="black"/>
                </a:solidFill>
              </a:rPr>
              <a:t>. </a:t>
            </a:r>
            <a:r>
              <a:rPr lang="en-US" sz="2300" dirty="0" err="1">
                <a:solidFill>
                  <a:prstClr val="black"/>
                </a:solidFill>
              </a:rPr>
              <a:t>N.p</a:t>
            </a:r>
            <a:r>
              <a:rPr lang="en-US" sz="2300" dirty="0">
                <a:solidFill>
                  <a:prstClr val="black"/>
                </a:solidFill>
              </a:rPr>
              <a:t>., 31 May 2011. Web. 23 Jul 2011. &lt;http://web.appstorm.net/roundups/100-web-apps-to-rule-them-all/&gt;.</a:t>
            </a:r>
          </a:p>
          <a:p>
            <a:pPr marL="274320" lvl="0" indent="-274320">
              <a:buClr>
                <a:srgbClr val="F07F09"/>
              </a:buClr>
              <a:buFont typeface="Wingdings"/>
              <a:buChar char=""/>
              <a:defRPr/>
            </a:pPr>
            <a:r>
              <a:rPr lang="en-US" sz="2300" dirty="0">
                <a:solidFill>
                  <a:prstClr val="black"/>
                </a:solidFill>
              </a:rPr>
              <a:t>Hamilton, Charles. "QR Codes 101: Make Links to Your Website from Anywhere." </a:t>
            </a:r>
            <a:r>
              <a:rPr lang="en-US" sz="2300" i="1" dirty="0" err="1">
                <a:solidFill>
                  <a:prstClr val="black"/>
                </a:solidFill>
              </a:rPr>
              <a:t>Gigaom</a:t>
            </a:r>
            <a:r>
              <a:rPr lang="en-US" sz="2300" dirty="0">
                <a:solidFill>
                  <a:prstClr val="black"/>
                </a:solidFill>
              </a:rPr>
              <a:t>. 04 Jan 2011. Web. 24 Jul 2011. &lt;http://gigaom.com/collaboration/qr-codes-101-make-links-to-your-website-from-anywhere/&gt;.</a:t>
            </a:r>
          </a:p>
          <a:p>
            <a:endParaRPr lang="en-US" dirty="0"/>
          </a:p>
        </p:txBody>
      </p:sp>
      <p:sp>
        <p:nvSpPr>
          <p:cNvPr id="3" name="Title 2"/>
          <p:cNvSpPr>
            <a:spLocks noGrp="1"/>
          </p:cNvSpPr>
          <p:nvPr>
            <p:ph type="title"/>
          </p:nvPr>
        </p:nvSpPr>
        <p:spPr/>
        <p:txBody>
          <a:bodyPr>
            <a:normAutofit fontScale="90000"/>
          </a:bodyPr>
          <a:lstStyle/>
          <a:p>
            <a:r>
              <a:rPr lang="en-US" sz="4000" dirty="0">
                <a:solidFill>
                  <a:srgbClr val="0070C0"/>
                </a:solidFill>
                <a:effectLst/>
                <a:latin typeface="Berlin Sans FB" pitchFamily="34" charset="0"/>
                <a:cs typeface="Aharoni" pitchFamily="2" charset="-79"/>
              </a:rPr>
              <a:t>Web 2.0 and You – </a:t>
            </a:r>
            <a:br>
              <a:rPr lang="en-US" sz="4000" dirty="0">
                <a:solidFill>
                  <a:srgbClr val="0070C0"/>
                </a:solidFill>
                <a:effectLst/>
                <a:latin typeface="Berlin Sans FB" pitchFamily="34" charset="0"/>
                <a:cs typeface="Aharoni" pitchFamily="2" charset="-79"/>
              </a:rPr>
            </a:br>
            <a:r>
              <a:rPr lang="en-US" sz="40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1951788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274320" lvl="0" indent="-274320">
              <a:buClr>
                <a:srgbClr val="F07F09"/>
              </a:buClr>
              <a:buNone/>
              <a:defRPr/>
            </a:pPr>
            <a:r>
              <a:rPr lang="en-US" sz="2500" b="1" u="sng" dirty="0">
                <a:solidFill>
                  <a:prstClr val="black"/>
                </a:solidFill>
              </a:rPr>
              <a:t>References &amp; Resources IV</a:t>
            </a:r>
            <a:endParaRPr lang="en-US" sz="1900" b="1" u="sng" dirty="0">
              <a:solidFill>
                <a:prstClr val="black"/>
              </a:solidFill>
            </a:endParaRPr>
          </a:p>
          <a:p>
            <a:pPr marL="274320" lvl="0" indent="-274320">
              <a:buClr>
                <a:srgbClr val="F07F09"/>
              </a:buClr>
              <a:buNone/>
              <a:defRPr/>
            </a:pPr>
            <a:r>
              <a:rPr lang="en-US" sz="2500" dirty="0" err="1">
                <a:solidFill>
                  <a:prstClr val="black"/>
                </a:solidFill>
              </a:rPr>
              <a:t>Karaoğlu</a:t>
            </a:r>
            <a:r>
              <a:rPr lang="en-US" sz="2500" dirty="0">
                <a:solidFill>
                  <a:prstClr val="black"/>
                </a:solidFill>
              </a:rPr>
              <a:t>, </a:t>
            </a:r>
            <a:r>
              <a:rPr lang="en-US" sz="2500" dirty="0" err="1">
                <a:solidFill>
                  <a:prstClr val="black"/>
                </a:solidFill>
              </a:rPr>
              <a:t>Özge</a:t>
            </a:r>
            <a:r>
              <a:rPr lang="en-US" sz="2500" dirty="0">
                <a:solidFill>
                  <a:prstClr val="black"/>
                </a:solidFill>
              </a:rPr>
              <a:t>. "A-Z Web </a:t>
            </a:r>
            <a:r>
              <a:rPr lang="en-US" sz="2500" dirty="0" err="1">
                <a:solidFill>
                  <a:prstClr val="black"/>
                </a:solidFill>
              </a:rPr>
              <a:t>tools:A+B</a:t>
            </a:r>
            <a:r>
              <a:rPr lang="en-US" sz="2500" dirty="0">
                <a:solidFill>
                  <a:prstClr val="black"/>
                </a:solidFill>
              </a:rPr>
              <a:t>." </a:t>
            </a:r>
            <a:r>
              <a:rPr lang="en-US" sz="2500" i="1" dirty="0">
                <a:solidFill>
                  <a:prstClr val="black"/>
                </a:solidFill>
              </a:rPr>
              <a:t>TL Advisor Blog </a:t>
            </a:r>
            <a:r>
              <a:rPr lang="en-US" sz="2500" dirty="0">
                <a:solidFill>
                  <a:prstClr val="black"/>
                </a:solidFill>
              </a:rPr>
              <a:t>. Tech Learning, 22 Jan 2011. Web. 24 Jul 2011. &lt;http://www.techlearning.com/blogs/35972&gt;.</a:t>
            </a:r>
          </a:p>
          <a:p>
            <a:pPr marL="274320" lvl="0" indent="-274320">
              <a:buClr>
                <a:srgbClr val="F07F09"/>
              </a:buClr>
              <a:buFont typeface="Wingdings"/>
              <a:buChar char=""/>
              <a:defRPr/>
            </a:pPr>
            <a:r>
              <a:rPr lang="en-US" sz="2500" dirty="0" err="1">
                <a:solidFill>
                  <a:prstClr val="black"/>
                </a:solidFill>
              </a:rPr>
              <a:t>Karaoğlu</a:t>
            </a:r>
            <a:r>
              <a:rPr lang="en-US" sz="2500" dirty="0">
                <a:solidFill>
                  <a:prstClr val="black"/>
                </a:solidFill>
              </a:rPr>
              <a:t>, </a:t>
            </a:r>
            <a:r>
              <a:rPr lang="en-US" sz="2500" dirty="0" err="1">
                <a:solidFill>
                  <a:prstClr val="black"/>
                </a:solidFill>
              </a:rPr>
              <a:t>Özge</a:t>
            </a:r>
            <a:r>
              <a:rPr lang="en-US" sz="2500" dirty="0">
                <a:solidFill>
                  <a:prstClr val="black"/>
                </a:solidFill>
              </a:rPr>
              <a:t>. "A-Z Web </a:t>
            </a:r>
            <a:r>
              <a:rPr lang="en-US" sz="2500" dirty="0" err="1">
                <a:solidFill>
                  <a:prstClr val="black"/>
                </a:solidFill>
              </a:rPr>
              <a:t>tools:C+D</a:t>
            </a:r>
            <a:r>
              <a:rPr lang="en-US" sz="2500" dirty="0">
                <a:solidFill>
                  <a:prstClr val="black"/>
                </a:solidFill>
              </a:rPr>
              <a:t>." </a:t>
            </a:r>
            <a:r>
              <a:rPr lang="en-US" sz="2500" i="1" dirty="0">
                <a:solidFill>
                  <a:prstClr val="black"/>
                </a:solidFill>
              </a:rPr>
              <a:t>TL Advisor Blog </a:t>
            </a:r>
            <a:r>
              <a:rPr lang="en-US" sz="2500" dirty="0">
                <a:solidFill>
                  <a:prstClr val="black"/>
                </a:solidFill>
              </a:rPr>
              <a:t>. Tech Learning, 02 Mar 2011. Web. 03 Mar 2011. </a:t>
            </a:r>
            <a:r>
              <a:rPr lang="en-US" sz="2500" u="sng" dirty="0">
                <a:solidFill>
                  <a:prstClr val="black"/>
                </a:solidFill>
                <a:hlinkClick r:id="rId2"/>
              </a:rPr>
              <a:t>http://www.techlearning.com/blogs/37254</a:t>
            </a:r>
            <a:r>
              <a:rPr lang="en-US" sz="2500" dirty="0">
                <a:solidFill>
                  <a:prstClr val="black"/>
                </a:solidFill>
              </a:rPr>
              <a:t>.</a:t>
            </a:r>
          </a:p>
          <a:p>
            <a:pPr marL="274320" lvl="0" indent="-274320">
              <a:buClr>
                <a:srgbClr val="F07F09"/>
              </a:buClr>
              <a:buFont typeface="Wingdings"/>
              <a:buChar char=""/>
              <a:defRPr/>
            </a:pPr>
            <a:r>
              <a:rPr lang="en-US" sz="2500" dirty="0" err="1">
                <a:solidFill>
                  <a:prstClr val="black"/>
                </a:solidFill>
              </a:rPr>
              <a:t>Lyne</a:t>
            </a:r>
            <a:r>
              <a:rPr lang="en-US" sz="2500" dirty="0">
                <a:solidFill>
                  <a:prstClr val="black"/>
                </a:solidFill>
              </a:rPr>
              <a:t>, Mark. "What is a QR code and why do you need one?." </a:t>
            </a:r>
            <a:r>
              <a:rPr lang="en-US" sz="2500" i="1" dirty="0">
                <a:solidFill>
                  <a:prstClr val="black"/>
                </a:solidFill>
              </a:rPr>
              <a:t>Search Engine Land</a:t>
            </a:r>
            <a:r>
              <a:rPr lang="en-US" sz="2500" dirty="0">
                <a:solidFill>
                  <a:prstClr val="black"/>
                </a:solidFill>
              </a:rPr>
              <a:t>. </a:t>
            </a:r>
            <a:r>
              <a:rPr lang="en-US" sz="2500" dirty="0" err="1">
                <a:solidFill>
                  <a:prstClr val="black"/>
                </a:solidFill>
              </a:rPr>
              <a:t>N.p</a:t>
            </a:r>
            <a:r>
              <a:rPr lang="en-US" sz="2500" dirty="0">
                <a:solidFill>
                  <a:prstClr val="black"/>
                </a:solidFill>
              </a:rPr>
              <a:t>., 15 Oct 2009. Web. 03 Mar 2011. &lt;http://searchengineland.com/what-is-a-qr-code-and-why-do-you-need-one-27588&gt;.</a:t>
            </a:r>
          </a:p>
          <a:p>
            <a:endParaRPr lang="en-US" dirty="0"/>
          </a:p>
        </p:txBody>
      </p:sp>
      <p:sp>
        <p:nvSpPr>
          <p:cNvPr id="3" name="Title 2"/>
          <p:cNvSpPr>
            <a:spLocks noGrp="1"/>
          </p:cNvSpPr>
          <p:nvPr>
            <p:ph type="title"/>
          </p:nvPr>
        </p:nvSpPr>
        <p:spPr/>
        <p:txBody>
          <a:bodyPr>
            <a:normAutofit fontScale="90000"/>
          </a:bodyPr>
          <a:lstStyle/>
          <a:p>
            <a:r>
              <a:rPr lang="en-US" sz="4000" dirty="0">
                <a:solidFill>
                  <a:srgbClr val="0070C0"/>
                </a:solidFill>
                <a:effectLst/>
                <a:latin typeface="Berlin Sans FB" pitchFamily="34" charset="0"/>
                <a:cs typeface="Aharoni" pitchFamily="2" charset="-79"/>
              </a:rPr>
              <a:t>Web 2.0 and You – </a:t>
            </a:r>
            <a:br>
              <a:rPr lang="en-US" sz="4000" dirty="0">
                <a:solidFill>
                  <a:srgbClr val="0070C0"/>
                </a:solidFill>
                <a:effectLst/>
                <a:latin typeface="Berlin Sans FB" pitchFamily="34" charset="0"/>
                <a:cs typeface="Aharoni" pitchFamily="2" charset="-79"/>
              </a:rPr>
            </a:br>
            <a:r>
              <a:rPr lang="en-US" sz="40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2170574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2576" y="2250469"/>
            <a:ext cx="5358848" cy="298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5486400"/>
            <a:ext cx="5791200" cy="584775"/>
          </a:xfrm>
          <a:prstGeom prst="rect">
            <a:avLst/>
          </a:prstGeom>
          <a:noFill/>
        </p:spPr>
        <p:txBody>
          <a:bodyPr wrap="square" rtlCol="0">
            <a:spAutoFit/>
          </a:bodyPr>
          <a:lstStyle/>
          <a:p>
            <a:pPr algn="ctr"/>
            <a:r>
              <a:rPr lang="en-US" sz="3200" dirty="0" smtClean="0">
                <a:latin typeface="Calibri" pitchFamily="34" charset="0"/>
              </a:rPr>
              <a:t>What is the “cloud”?</a:t>
            </a:r>
            <a:r>
              <a:rPr lang="en-US" sz="3200" dirty="0" smtClean="0"/>
              <a:t>  </a:t>
            </a:r>
          </a:p>
        </p:txBody>
      </p:sp>
    </p:spTree>
    <p:extLst>
      <p:ext uri="{BB962C8B-B14F-4D97-AF65-F5344CB8AC3E}">
        <p14:creationId xmlns:p14="http://schemas.microsoft.com/office/powerpoint/2010/main" val="1938957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629" y="1481138"/>
            <a:ext cx="813474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srcRect t="6667" b="7692"/>
          <a:stretch>
            <a:fillRect/>
          </a:stretch>
        </p:blipFill>
        <p:spPr bwMode="auto">
          <a:xfrm>
            <a:off x="914400" y="2133600"/>
            <a:ext cx="7086600" cy="3886200"/>
          </a:xfrm>
          <a:prstGeom prst="rect">
            <a:avLst/>
          </a:prstGeom>
          <a:ln>
            <a:noFill/>
          </a:ln>
          <a:effectLst>
            <a:softEdge rad="112500"/>
          </a:effectLst>
        </p:spPr>
      </p:pic>
    </p:spTree>
    <p:extLst>
      <p:ext uri="{BB962C8B-B14F-4D97-AF65-F5344CB8AC3E}">
        <p14:creationId xmlns:p14="http://schemas.microsoft.com/office/powerpoint/2010/main" val="1970775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pic>
        <p:nvPicPr>
          <p:cNvPr id="4" name="Content Placeholder 3" descr="Cloud_applications.jpeg"/>
          <p:cNvPicPr>
            <a:picLocks noGrp="1" noChangeAspect="1"/>
          </p:cNvPicPr>
          <p:nvPr>
            <p:ph idx="1"/>
          </p:nvPr>
        </p:nvPicPr>
        <p:blipFill>
          <a:blip r:embed="rId2" cstate="print"/>
          <a:srcRect/>
          <a:stretch>
            <a:fillRect/>
          </a:stretch>
        </p:blipFill>
        <p:spPr>
          <a:xfrm>
            <a:off x="1117600" y="1737519"/>
            <a:ext cx="6908800" cy="4013200"/>
          </a:xfrm>
        </p:spPr>
      </p:pic>
    </p:spTree>
    <p:extLst>
      <p:ext uri="{BB962C8B-B14F-4D97-AF65-F5344CB8AC3E}">
        <p14:creationId xmlns:p14="http://schemas.microsoft.com/office/powerpoint/2010/main" val="314790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667000"/>
            <a:ext cx="8229600" cy="182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899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Microsoft Office</a:t>
            </a:r>
          </a:p>
          <a:p>
            <a:r>
              <a:rPr lang="en-US" dirty="0"/>
              <a:t>Started in 1990 as the term for a set of applications that originally only included Word, Excel, and PowerPoint.</a:t>
            </a:r>
          </a:p>
          <a:p>
            <a:r>
              <a:rPr lang="en-US" dirty="0"/>
              <a:t>As of 2009 eighty percent of enterprises were using some form of Office.</a:t>
            </a:r>
          </a:p>
          <a:p>
            <a:r>
              <a:rPr lang="en-US" dirty="0"/>
              <a:t>If you buy a home version, it’s $279 from Microsoft, however, the professional version for businesses is $499. (Microsoft site pricing)</a:t>
            </a:r>
          </a:p>
          <a:p>
            <a:r>
              <a:rPr lang="en-US" dirty="0"/>
              <a:t>What can be used as a substitute???</a:t>
            </a:r>
          </a:p>
          <a:p>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spTree>
    <p:extLst>
      <p:ext uri="{BB962C8B-B14F-4D97-AF65-F5344CB8AC3E}">
        <p14:creationId xmlns:p14="http://schemas.microsoft.com/office/powerpoint/2010/main" val="44939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Online Office Options :</a:t>
            </a:r>
          </a:p>
          <a:p>
            <a:endParaRPr lang="en-US" dirty="0"/>
          </a:p>
          <a:p>
            <a:r>
              <a:rPr lang="en-US" dirty="0"/>
              <a:t>                       (Web-based) Max. file 10GB</a:t>
            </a:r>
          </a:p>
          <a:p>
            <a:endParaRPr lang="en-US" dirty="0"/>
          </a:p>
          <a:p>
            <a:r>
              <a:rPr lang="en-US" dirty="0"/>
              <a:t>                   (Web-based)</a:t>
            </a:r>
          </a:p>
          <a:p>
            <a:endParaRPr lang="en-US" dirty="0"/>
          </a:p>
          <a:p>
            <a:r>
              <a:rPr lang="en-US" dirty="0">
                <a:hlinkClick r:id="rId2"/>
              </a:rPr>
              <a:t>Microsoft Office Web Apps </a:t>
            </a:r>
            <a:r>
              <a:rPr lang="en-US" dirty="0"/>
              <a:t>to access need Hotmail account</a:t>
            </a:r>
            <a:r>
              <a:rPr lang="en-US" dirty="0" smtClean="0"/>
              <a:t>.</a:t>
            </a:r>
          </a:p>
          <a:p>
            <a:r>
              <a:rPr lang="en-US" dirty="0" smtClean="0"/>
              <a:t>Don’t have Office on your computer but someone sends you a file, use </a:t>
            </a:r>
            <a:r>
              <a:rPr lang="en-US" dirty="0" err="1" smtClean="0">
                <a:hlinkClick r:id="rId3"/>
              </a:rPr>
              <a:t>Quickoffice</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sz="4400" dirty="0">
                <a:solidFill>
                  <a:srgbClr val="0070C0"/>
                </a:solidFill>
                <a:effectLst/>
                <a:latin typeface="Berlin Sans FB" pitchFamily="34" charset="0"/>
                <a:cs typeface="Aharoni" pitchFamily="2" charset="-79"/>
              </a:rPr>
              <a:t>Web 2.0 and You – </a:t>
            </a:r>
            <a:br>
              <a:rPr lang="en-US" sz="4400" dirty="0">
                <a:solidFill>
                  <a:srgbClr val="0070C0"/>
                </a:solidFill>
                <a:effectLst/>
                <a:latin typeface="Berlin Sans FB" pitchFamily="34" charset="0"/>
                <a:cs typeface="Aharoni" pitchFamily="2" charset="-79"/>
              </a:rPr>
            </a:br>
            <a:r>
              <a:rPr lang="en-US" sz="4400" dirty="0">
                <a:solidFill>
                  <a:srgbClr val="0070C0"/>
                </a:solidFill>
                <a:effectLst/>
                <a:latin typeface="Berlin Sans FB" pitchFamily="34" charset="0"/>
                <a:cs typeface="Aharoni" pitchFamily="2" charset="-79"/>
              </a:rPr>
              <a:t>     What Can You Do With It?</a:t>
            </a:r>
            <a:endParaRPr lang="en-US" dirty="0"/>
          </a:p>
        </p:txBody>
      </p:sp>
      <p:pic>
        <p:nvPicPr>
          <p:cNvPr id="4" name="Picture 4" descr="File:Google Docs logo.png">
            <a:hlinkClick r:id="rId4"/>
          </p:cNvPr>
          <p:cNvPicPr>
            <a:picLocks noChangeAspect="1" noChangeArrowheads="1"/>
          </p:cNvPicPr>
          <p:nvPr/>
        </p:nvPicPr>
        <p:blipFill>
          <a:blip r:embed="rId5" cstate="print"/>
          <a:srcRect/>
          <a:stretch>
            <a:fillRect/>
          </a:stretch>
        </p:blipFill>
        <p:spPr bwMode="auto">
          <a:xfrm>
            <a:off x="1265763" y="2512343"/>
            <a:ext cx="1433513" cy="311150"/>
          </a:xfrm>
          <a:prstGeom prst="rect">
            <a:avLst/>
          </a:prstGeom>
          <a:noFill/>
          <a:ln w="9525">
            <a:noFill/>
            <a:miter lim="800000"/>
            <a:headEnd/>
            <a:tailEnd/>
          </a:ln>
        </p:spPr>
      </p:pic>
      <p:pic>
        <p:nvPicPr>
          <p:cNvPr id="5" name="Picture 6" descr="File:Zoho logo.png">
            <a:hlinkClick r:id="rId6"/>
          </p:cNvPr>
          <p:cNvPicPr>
            <a:picLocks noChangeAspect="1" noChangeArrowheads="1"/>
          </p:cNvPicPr>
          <p:nvPr/>
        </p:nvPicPr>
        <p:blipFill>
          <a:blip r:embed="rId7" cstate="print"/>
          <a:srcRect/>
          <a:stretch>
            <a:fillRect/>
          </a:stretch>
        </p:blipFill>
        <p:spPr bwMode="auto">
          <a:xfrm>
            <a:off x="1311006" y="3149906"/>
            <a:ext cx="1343025" cy="457200"/>
          </a:xfrm>
          <a:prstGeom prst="rect">
            <a:avLst/>
          </a:prstGeom>
          <a:noFill/>
          <a:ln w="9525">
            <a:noFill/>
            <a:miter lim="800000"/>
            <a:headEnd/>
            <a:tailEnd/>
          </a:ln>
        </p:spPr>
      </p:pic>
    </p:spTree>
    <p:extLst>
      <p:ext uri="{BB962C8B-B14F-4D97-AF65-F5344CB8AC3E}">
        <p14:creationId xmlns:p14="http://schemas.microsoft.com/office/powerpoint/2010/main" val="42061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290</TotalTime>
  <Words>1996</Words>
  <Application>Microsoft Office PowerPoint</Application>
  <PresentationFormat>On-screen Show (4:3)</PresentationFormat>
  <Paragraphs>218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lpstr>Web 2.0 and You –       What Can You Do With It?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2.0 Tools and Applications</dc:title>
  <dc:creator>riv</dc:creator>
  <cp:lastModifiedBy>riv</cp:lastModifiedBy>
  <cp:revision>33</cp:revision>
  <dcterms:created xsi:type="dcterms:W3CDTF">2012-01-16T21:43:15Z</dcterms:created>
  <dcterms:modified xsi:type="dcterms:W3CDTF">2012-01-25T13:50:56Z</dcterms:modified>
</cp:coreProperties>
</file>